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1269" r:id="rId2"/>
    <p:sldId id="1720" r:id="rId3"/>
    <p:sldId id="1727" r:id="rId4"/>
    <p:sldId id="1725" r:id="rId5"/>
    <p:sldId id="1714" r:id="rId6"/>
    <p:sldId id="1719" r:id="rId7"/>
    <p:sldId id="1721" r:id="rId8"/>
    <p:sldId id="1722" r:id="rId9"/>
    <p:sldId id="1715" r:id="rId10"/>
    <p:sldId id="1716" r:id="rId11"/>
    <p:sldId id="1717" r:id="rId12"/>
    <p:sldId id="1724" r:id="rId13"/>
    <p:sldId id="1718" r:id="rId14"/>
    <p:sldId id="1713" r:id="rId15"/>
    <p:sldId id="1704" r:id="rId16"/>
    <p:sldId id="1705" r:id="rId17"/>
    <p:sldId id="1712" r:id="rId18"/>
    <p:sldId id="1709" r:id="rId19"/>
    <p:sldId id="1703" r:id="rId20"/>
    <p:sldId id="1706" r:id="rId21"/>
    <p:sldId id="1707" r:id="rId22"/>
    <p:sldId id="1708" r:id="rId23"/>
    <p:sldId id="1710" r:id="rId24"/>
    <p:sldId id="1711" r:id="rId25"/>
    <p:sldId id="1670" r:id="rId26"/>
    <p:sldId id="1671" r:id="rId27"/>
    <p:sldId id="1672" r:id="rId28"/>
    <p:sldId id="1673" r:id="rId29"/>
    <p:sldId id="1674" r:id="rId30"/>
    <p:sldId id="1675" r:id="rId31"/>
    <p:sldId id="1676" r:id="rId32"/>
    <p:sldId id="1677" r:id="rId33"/>
    <p:sldId id="1678" r:id="rId34"/>
    <p:sldId id="1679" r:id="rId35"/>
    <p:sldId id="1680" r:id="rId36"/>
    <p:sldId id="1682" r:id="rId37"/>
    <p:sldId id="1685" r:id="rId38"/>
    <p:sldId id="1681" r:id="rId39"/>
    <p:sldId id="1688" r:id="rId40"/>
    <p:sldId id="1690" r:id="rId41"/>
    <p:sldId id="1689" r:id="rId42"/>
    <p:sldId id="1691" r:id="rId43"/>
    <p:sldId id="1692" r:id="rId44"/>
    <p:sldId id="1700" r:id="rId45"/>
    <p:sldId id="1699" r:id="rId46"/>
    <p:sldId id="1693" r:id="rId47"/>
    <p:sldId id="1694" r:id="rId48"/>
    <p:sldId id="1668" r:id="rId49"/>
    <p:sldId id="1695" r:id="rId50"/>
    <p:sldId id="1696" r:id="rId51"/>
    <p:sldId id="1697" r:id="rId52"/>
    <p:sldId id="1669" r:id="rId53"/>
    <p:sldId id="1701" r:id="rId54"/>
    <p:sldId id="1702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A365842-CA2B-4A60-A6E2-2F3683596828}">
          <p14:sldIdLst>
            <p14:sldId id="1269"/>
            <p14:sldId id="1720"/>
            <p14:sldId id="1727"/>
            <p14:sldId id="1725"/>
            <p14:sldId id="1714"/>
            <p14:sldId id="1719"/>
            <p14:sldId id="1721"/>
            <p14:sldId id="1722"/>
            <p14:sldId id="1715"/>
            <p14:sldId id="1716"/>
            <p14:sldId id="1717"/>
            <p14:sldId id="1724"/>
            <p14:sldId id="1718"/>
          </p14:sldIdLst>
        </p14:section>
        <p14:section name="20220617(未補測試影片)" id="{2FF844D3-3C8D-4237-B5A6-99A4DB1800B3}">
          <p14:sldIdLst>
            <p14:sldId id="1713"/>
          </p14:sldIdLst>
        </p14:section>
        <p14:section name="20220610" id="{73AEBD1A-F4EA-471E-9626-9C50C3E4FADC}">
          <p14:sldIdLst>
            <p14:sldId id="1704"/>
            <p14:sldId id="1705"/>
            <p14:sldId id="1712"/>
            <p14:sldId id="1709"/>
            <p14:sldId id="1703"/>
            <p14:sldId id="1706"/>
            <p14:sldId id="1707"/>
            <p14:sldId id="1708"/>
            <p14:sldId id="1710"/>
            <p14:sldId id="1711"/>
          </p14:sldIdLst>
        </p14:section>
        <p14:section name="包IP，IP可以透過AXI bus傳遞資料" id="{BF682DCE-0094-43EA-ACFA-54D0EBD34D99}">
          <p14:sldIdLst>
            <p14:sldId id="1670"/>
            <p14:sldId id="1671"/>
            <p14:sldId id="1672"/>
            <p14:sldId id="1673"/>
            <p14:sldId id="1674"/>
            <p14:sldId id="1675"/>
            <p14:sldId id="1676"/>
            <p14:sldId id="1677"/>
            <p14:sldId id="1678"/>
            <p14:sldId id="1679"/>
            <p14:sldId id="1680"/>
            <p14:sldId id="1682"/>
          </p14:sldIdLst>
        </p14:section>
        <p14:section name="2. IP會產生中斷IRQ訊號" id="{A31474EA-C495-4932-AFA5-81C8F7736B04}">
          <p14:sldIdLst>
            <p14:sldId id="1685"/>
            <p14:sldId id="1681"/>
            <p14:sldId id="1688"/>
            <p14:sldId id="1690"/>
            <p14:sldId id="1689"/>
            <p14:sldId id="1691"/>
          </p14:sldIdLst>
        </p14:section>
        <p14:section name="3. ISR(interrupt service routine)做什麼事情" id="{4ADC267E-FD3A-42CA-92A9-451970074B43}">
          <p14:sldIdLst>
            <p14:sldId id="1692"/>
            <p14:sldId id="1700"/>
            <p14:sldId id="1699"/>
          </p14:sldIdLst>
        </p14:section>
        <p14:section name="4. 期末專案做什麼?" id="{1F1D2BCF-3A9E-4D0B-8985-D8693C8BA183}">
          <p14:sldIdLst>
            <p14:sldId id="1693"/>
            <p14:sldId id="1694"/>
            <p14:sldId id="1668"/>
            <p14:sldId id="1695"/>
            <p14:sldId id="1696"/>
            <p14:sldId id="1697"/>
            <p14:sldId id="1669"/>
            <p14:sldId id="1701"/>
            <p14:sldId id="17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電子系三甲-廖彥翔" initials="電子系三甲-廖彥翔" lastIdx="1" clrIdx="0">
    <p:extLst>
      <p:ext uri="{19B8F6BF-5375-455C-9EA6-DF929625EA0E}">
        <p15:presenceInfo xmlns:p15="http://schemas.microsoft.com/office/powerpoint/2012/main" userId="電子系三甲-廖彥翔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5FF"/>
    <a:srgbClr val="FF8000"/>
    <a:srgbClr val="FFFFFF"/>
    <a:srgbClr val="FF0000"/>
    <a:srgbClr val="FF7373"/>
    <a:srgbClr val="0000FF"/>
    <a:srgbClr val="E1BBE0"/>
    <a:srgbClr val="FF66FF"/>
    <a:srgbClr val="A7CD8E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5316" autoAdjust="0"/>
  </p:normalViewPr>
  <p:slideViewPr>
    <p:cSldViewPr snapToGrid="0">
      <p:cViewPr varScale="1">
        <p:scale>
          <a:sx n="109" d="100"/>
          <a:sy n="109" d="100"/>
        </p:scale>
        <p:origin x="58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615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52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424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369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979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332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074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348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2545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81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95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491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707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887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509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31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129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554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069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774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28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67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100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224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458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409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263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382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080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054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302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230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9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9192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4323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6100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0280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871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103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024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77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14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12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2022/6/30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2022/6/30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5irVRYM4OY" TargetMode="External"/><Relationship Id="rId2" Type="http://schemas.openxmlformats.org/officeDocument/2006/relationships/hyperlink" Target="https://youtu.be/LQDTlEHlz-w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 fontScale="90000"/>
          </a:bodyPr>
          <a:lstStyle/>
          <a:p>
            <a:pPr>
              <a:lnSpc>
                <a:spcPct val="125000"/>
              </a:lnSpc>
            </a:pPr>
            <a:br>
              <a:rPr lang="en-US" altLang="zh-TW" sz="4800" dirty="0"/>
            </a:br>
            <a:r>
              <a:rPr lang="zh-TW" altLang="en-US" sz="4800" dirty="0"/>
              <a:t>系統晶片設計實習</a:t>
            </a:r>
            <a:br>
              <a:rPr lang="en-US" altLang="zh-TW" sz="4800" dirty="0"/>
            </a:br>
            <a:r>
              <a:rPr lang="en-US" altLang="zh-TW" sz="4800" dirty="0"/>
              <a:t>AXI</a:t>
            </a:r>
            <a:r>
              <a:rPr lang="zh-TW" altLang="en-US" sz="4800" dirty="0"/>
              <a:t>設計</a:t>
            </a:r>
            <a:r>
              <a:rPr lang="en-US" altLang="zh-TW" sz="4800" dirty="0"/>
              <a:t>-</a:t>
            </a:r>
            <a:r>
              <a:rPr lang="zh-TW" altLang="en-US" sz="4800" dirty="0"/>
              <a:t>太鼓達人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5"/>
            <a:ext cx="10515600" cy="2325461"/>
          </a:xfrm>
        </p:spPr>
        <p:txBody>
          <a:bodyPr numCol="3">
            <a:normAutofit/>
          </a:bodyPr>
          <a:lstStyle/>
          <a:p>
            <a:r>
              <a:rPr lang="zh-TW" altLang="en-US"/>
              <a:t>組長：</a:t>
            </a:r>
            <a:endParaRPr lang="en-US" altLang="zh-TW"/>
          </a:p>
          <a:p>
            <a:r>
              <a:rPr lang="en-US" altLang="zh-TW"/>
              <a:t>C108112168</a:t>
            </a:r>
            <a:r>
              <a:rPr lang="zh-TW" altLang="en-US"/>
              <a:t> </a:t>
            </a:r>
            <a:r>
              <a:rPr lang="zh-TW" altLang="en-US">
                <a:solidFill>
                  <a:srgbClr val="050505"/>
                </a:solidFill>
                <a:latin typeface="Segoe UI Historic" panose="020B0502040204020203" pitchFamily="34" charset="0"/>
              </a:rPr>
              <a:t>曾梓維</a:t>
            </a:r>
            <a:endParaRPr lang="en-US" altLang="zh-TW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zh-TW" altLang="en-US"/>
              <a:t>組員</a:t>
            </a:r>
            <a:r>
              <a:rPr lang="zh-TW" altLang="en-US" dirty="0"/>
              <a:t>：</a:t>
            </a:r>
            <a:endParaRPr lang="en-US" altLang="zh-TW" dirty="0"/>
          </a:p>
          <a:p>
            <a:r>
              <a:rPr lang="en-US" altLang="zh-TW"/>
              <a:t>C108112102</a:t>
            </a:r>
            <a:r>
              <a:rPr lang="zh-TW" altLang="en-US"/>
              <a:t> </a:t>
            </a:r>
            <a:r>
              <a:rPr lang="zh-TW" altLang="en-US" dirty="0"/>
              <a:t>何佳曄</a:t>
            </a:r>
            <a:endParaRPr lang="en-US" altLang="zh-TW" dirty="0"/>
          </a:p>
          <a:p>
            <a:r>
              <a:rPr lang="en-US" altLang="zh-TW" dirty="0"/>
              <a:t>C107112160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陳家豪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608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E68429F5-7341-41B2-A8F5-68FC596C802A}"/>
              </a:ext>
            </a:extLst>
          </p:cNvPr>
          <p:cNvSpPr/>
          <p:nvPr/>
        </p:nvSpPr>
        <p:spPr>
          <a:xfrm>
            <a:off x="2568316" y="2423759"/>
            <a:ext cx="1698846" cy="1154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ＰＳ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ＵＡＲＴ連接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ED23B97-5698-4971-849F-2E1619CA8BF1}"/>
              </a:ext>
            </a:extLst>
          </p:cNvPr>
          <p:cNvSpPr/>
          <p:nvPr/>
        </p:nvSpPr>
        <p:spPr>
          <a:xfrm>
            <a:off x="5326444" y="2545472"/>
            <a:ext cx="1698846" cy="91128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輸入更改速度０～３</a:t>
            </a:r>
            <a:endParaRPr lang="en-US" altLang="zh-TW">
              <a:solidFill>
                <a:schemeClr val="tx1"/>
              </a:solidFill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EDF8ABC-268B-473F-9DA2-4C40A71CDF86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4267162" y="3001114"/>
            <a:ext cx="10592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標題 1">
            <a:extLst>
              <a:ext uri="{FF2B5EF4-FFF2-40B4-BE49-F238E27FC236}">
                <a16:creationId xmlns:a16="http://schemas.microsoft.com/office/drawing/2014/main" id="{22CE3567-A59F-40AF-A880-1C50029E757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/>
              <a:t>流程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C9DC1F6-4AA2-4637-A652-DDAF14D1EFBE}"/>
              </a:ext>
            </a:extLst>
          </p:cNvPr>
          <p:cNvSpPr/>
          <p:nvPr/>
        </p:nvSpPr>
        <p:spPr>
          <a:xfrm>
            <a:off x="7694300" y="2545472"/>
            <a:ext cx="1705927" cy="91128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AXI-Lite</a:t>
            </a:r>
            <a:r>
              <a:rPr lang="zh-TW" altLang="en-US">
                <a:solidFill>
                  <a:schemeClr val="tx1"/>
                </a:solidFill>
              </a:rPr>
              <a:t>傳入</a:t>
            </a:r>
            <a:r>
              <a:rPr lang="en-US" altLang="zh-TW">
                <a:solidFill>
                  <a:schemeClr val="tx1"/>
                </a:solidFill>
              </a:rPr>
              <a:t>PL</a:t>
            </a:r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7E91118-A862-4DA1-AA57-C3F46BD2A092}"/>
              </a:ext>
            </a:extLst>
          </p:cNvPr>
          <p:cNvCxnSpPr>
            <a:cxnSpLocks/>
            <a:stCxn id="59" idx="3"/>
            <a:endCxn id="26" idx="1"/>
          </p:cNvCxnSpPr>
          <p:nvPr/>
        </p:nvCxnSpPr>
        <p:spPr>
          <a:xfrm>
            <a:off x="7025290" y="3001114"/>
            <a:ext cx="6690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601FFB78-CD36-4126-BAAD-A63E52CF8BE0}"/>
              </a:ext>
            </a:extLst>
          </p:cNvPr>
          <p:cNvSpPr/>
          <p:nvPr/>
        </p:nvSpPr>
        <p:spPr>
          <a:xfrm>
            <a:off x="5115546" y="4034111"/>
            <a:ext cx="2120641" cy="91128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中斷訊號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根據打擊情況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隨時進行計分動作</a:t>
            </a:r>
          </a:p>
        </p:txBody>
      </p:sp>
    </p:spTree>
    <p:extLst>
      <p:ext uri="{BB962C8B-B14F-4D97-AF65-F5344CB8AC3E}">
        <p14:creationId xmlns:p14="http://schemas.microsoft.com/office/powerpoint/2010/main" val="175179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b="0"/>
              <a:t>資訊的流程</a:t>
            </a:r>
            <a:r>
              <a:rPr lang="en-US" altLang="zh-TW" b="0"/>
              <a:t>(</a:t>
            </a:r>
            <a:r>
              <a:rPr lang="zh-TW" altLang="en-US" b="0"/>
              <a:t>資料流</a:t>
            </a:r>
            <a:r>
              <a:rPr lang="en-US" altLang="zh-TW" b="0"/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F3D876-0542-4DF2-BFFE-A67D63FC05FF}"/>
              </a:ext>
            </a:extLst>
          </p:cNvPr>
          <p:cNvSpPr/>
          <p:nvPr/>
        </p:nvSpPr>
        <p:spPr>
          <a:xfrm>
            <a:off x="1449483" y="1688626"/>
            <a:ext cx="2434121" cy="37367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ＰＳ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5D9450-CF02-4389-A485-B39A78019DF6}"/>
              </a:ext>
            </a:extLst>
          </p:cNvPr>
          <p:cNvSpPr/>
          <p:nvPr/>
        </p:nvSpPr>
        <p:spPr>
          <a:xfrm>
            <a:off x="5528615" y="1688626"/>
            <a:ext cx="5082623" cy="2856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ＰＬ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44A0EB-165B-41CA-8556-61E3685DE839}"/>
              </a:ext>
            </a:extLst>
          </p:cNvPr>
          <p:cNvSpPr/>
          <p:nvPr/>
        </p:nvSpPr>
        <p:spPr>
          <a:xfrm>
            <a:off x="5871513" y="2290174"/>
            <a:ext cx="1714441" cy="11569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ＡＸＩ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SmartConnect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</p:cNvCxnSpPr>
          <p:nvPr/>
        </p:nvCxnSpPr>
        <p:spPr>
          <a:xfrm flipH="1">
            <a:off x="3717595" y="3180265"/>
            <a:ext cx="2153918" cy="2059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6" y="2290174"/>
            <a:ext cx="1899139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ARM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r"/>
            <a:r>
              <a:rPr lang="en-US" altLang="zh-TW" dirty="0">
                <a:solidFill>
                  <a:schemeClr val="tx1"/>
                </a:solidFill>
              </a:rPr>
              <a:t>M_AXI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7DD4B0E-0A30-44F2-B51A-651EB05D30E8}"/>
              </a:ext>
            </a:extLst>
          </p:cNvPr>
          <p:cNvCxnSpPr>
            <a:cxnSpLocks/>
          </p:cNvCxnSpPr>
          <p:nvPr/>
        </p:nvCxnSpPr>
        <p:spPr>
          <a:xfrm>
            <a:off x="7585954" y="2450236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E3DE90A-E6CB-47FC-A3BC-C7194AFDE654}"/>
              </a:ext>
            </a:extLst>
          </p:cNvPr>
          <p:cNvSpPr txBox="1"/>
          <p:nvPr/>
        </p:nvSpPr>
        <p:spPr>
          <a:xfrm>
            <a:off x="3959148" y="21652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中斷</a:t>
            </a:r>
            <a:endParaRPr lang="en-US" altLang="zh-TW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A1FA6A-C513-4986-AD5E-494B391FF5DA}"/>
              </a:ext>
            </a:extLst>
          </p:cNvPr>
          <p:cNvCxnSpPr>
            <a:cxnSpLocks/>
          </p:cNvCxnSpPr>
          <p:nvPr/>
        </p:nvCxnSpPr>
        <p:spPr>
          <a:xfrm flipH="1">
            <a:off x="3717595" y="2508006"/>
            <a:ext cx="2135306" cy="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7" y="4125449"/>
            <a:ext cx="1915680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Memory controller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7484198" y="2465310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  <a:stCxn id="49" idx="0"/>
            <a:endCxn id="28" idx="2"/>
          </p:cNvCxnSpPr>
          <p:nvPr/>
        </p:nvCxnSpPr>
        <p:spPr>
          <a:xfrm flipH="1" flipV="1">
            <a:off x="2768026" y="3447087"/>
            <a:ext cx="8271" cy="67836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  <a:stCxn id="81" idx="0"/>
            <a:endCxn id="49" idx="2"/>
          </p:cNvCxnSpPr>
          <p:nvPr/>
        </p:nvCxnSpPr>
        <p:spPr>
          <a:xfrm flipV="1">
            <a:off x="2776297" y="5282362"/>
            <a:ext cx="0" cy="45202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2023751" y="5734387"/>
            <a:ext cx="150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DDR</a:t>
            </a:r>
            <a:r>
              <a:rPr lang="zh-TW" altLang="en-US"/>
              <a:t> </a:t>
            </a:r>
            <a:r>
              <a:rPr lang="en-US" altLang="zh-TW"/>
              <a:t>Memory 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0ECFC17-20FA-45DB-94BC-F51D1B65F10C}"/>
              </a:ext>
            </a:extLst>
          </p:cNvPr>
          <p:cNvSpPr txBox="1"/>
          <p:nvPr/>
        </p:nvSpPr>
        <p:spPr>
          <a:xfrm>
            <a:off x="3937869" y="28578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給予設定資料</a:t>
            </a:r>
            <a:endParaRPr lang="en-US" altLang="zh-TW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951F937-5714-4767-9BA6-AC224460BB5E}"/>
              </a:ext>
            </a:extLst>
          </p:cNvPr>
          <p:cNvSpPr txBox="1"/>
          <p:nvPr/>
        </p:nvSpPr>
        <p:spPr>
          <a:xfrm>
            <a:off x="3943255" y="3190349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DE9287C-4798-4230-9521-21C0D37112A8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170561" y="2868631"/>
            <a:ext cx="6478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CEBBDFD-20A5-4668-8150-73071E8970B8}"/>
              </a:ext>
            </a:extLst>
          </p:cNvPr>
          <p:cNvSpPr txBox="1"/>
          <p:nvPr/>
        </p:nvSpPr>
        <p:spPr>
          <a:xfrm>
            <a:off x="469600" y="2683963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URAT</a:t>
            </a:r>
            <a:endParaRPr lang="en-US" altLang="zh-TW" dirty="0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C56C870E-85FE-4C9F-881F-58CADCB2AFF2}"/>
              </a:ext>
            </a:extLst>
          </p:cNvPr>
          <p:cNvCxnSpPr>
            <a:cxnSpLocks/>
          </p:cNvCxnSpPr>
          <p:nvPr/>
        </p:nvCxnSpPr>
        <p:spPr>
          <a:xfrm>
            <a:off x="9923369" y="2881289"/>
            <a:ext cx="0" cy="49812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61C1243-0791-4914-902A-7E1877FDFD2E}"/>
              </a:ext>
            </a:extLst>
          </p:cNvPr>
          <p:cNvSpPr/>
          <p:nvPr/>
        </p:nvSpPr>
        <p:spPr>
          <a:xfrm>
            <a:off x="9801117" y="3379411"/>
            <a:ext cx="736334" cy="55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Bram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A960D40-12DE-430C-B711-05C079FF6A5F}"/>
              </a:ext>
            </a:extLst>
          </p:cNvPr>
          <p:cNvSpPr/>
          <p:nvPr/>
        </p:nvSpPr>
        <p:spPr>
          <a:xfrm>
            <a:off x="8288638" y="1918490"/>
            <a:ext cx="1899139" cy="9627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Slave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太鼓</a:t>
            </a:r>
            <a:r>
              <a:rPr lang="ja-JP" altLang="en-US">
                <a:solidFill>
                  <a:schemeClr val="tx1"/>
                </a:solidFill>
              </a:rPr>
              <a:t>の</a:t>
            </a:r>
            <a:r>
              <a:rPr lang="zh-TW" altLang="en-US">
                <a:solidFill>
                  <a:schemeClr val="tx1"/>
                </a:solidFill>
              </a:rPr>
              <a:t>達</a:t>
            </a:r>
            <a:r>
              <a:rPr lang="zh-TW" altLang="en-US" dirty="0">
                <a:solidFill>
                  <a:schemeClr val="tx1"/>
                </a:solidFill>
              </a:rPr>
              <a:t>人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D0DD180-1B5E-4A26-8FB1-CF153B437507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10198111" y="2769183"/>
            <a:ext cx="1138852" cy="1201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B72CB4A-971F-4BDE-B7E0-589781B56DB8}"/>
              </a:ext>
            </a:extLst>
          </p:cNvPr>
          <p:cNvSpPr txBox="1"/>
          <p:nvPr/>
        </p:nvSpPr>
        <p:spPr>
          <a:xfrm>
            <a:off x="11313922" y="234995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MUSIC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99DB497-225E-453F-BDC6-F9C9654EC138}"/>
              </a:ext>
            </a:extLst>
          </p:cNvPr>
          <p:cNvSpPr txBox="1"/>
          <p:nvPr/>
        </p:nvSpPr>
        <p:spPr>
          <a:xfrm>
            <a:off x="11336963" y="2596533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8B08526-9A09-435B-8C18-E01984E04AA0}"/>
              </a:ext>
            </a:extLst>
          </p:cNvPr>
          <p:cNvSpPr txBox="1"/>
          <p:nvPr/>
        </p:nvSpPr>
        <p:spPr>
          <a:xfrm>
            <a:off x="11313922" y="214017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61CB6CE5-BB34-44B8-9010-0322F8DABB59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0198110" y="2311503"/>
            <a:ext cx="1115812" cy="133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E9D0497-59A6-4489-A2D4-4E9A77FAE062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10208443" y="2534621"/>
            <a:ext cx="1105479" cy="668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CF23407-760B-470C-82AE-B20EA9473FCC}"/>
              </a:ext>
            </a:extLst>
          </p:cNvPr>
          <p:cNvSpPr txBox="1"/>
          <p:nvPr/>
        </p:nvSpPr>
        <p:spPr>
          <a:xfrm>
            <a:off x="-23215" y="30185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給予設定資料</a:t>
            </a:r>
            <a:endParaRPr lang="en-US" altLang="zh-TW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E08319-596D-45E5-BB8D-3B92213B4EB2}"/>
              </a:ext>
            </a:extLst>
          </p:cNvPr>
          <p:cNvSpPr txBox="1"/>
          <p:nvPr/>
        </p:nvSpPr>
        <p:spPr>
          <a:xfrm>
            <a:off x="371142" y="2347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顯示成績</a:t>
            </a:r>
            <a:endParaRPr lang="en-US" altLang="zh-TW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7302ABF-FBF1-4CEC-96FF-962962A3F55F}"/>
              </a:ext>
            </a:extLst>
          </p:cNvPr>
          <p:cNvSpPr txBox="1"/>
          <p:nvPr/>
        </p:nvSpPr>
        <p:spPr>
          <a:xfrm>
            <a:off x="9363742" y="4542459"/>
            <a:ext cx="2757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未完成部分替代方案</a:t>
            </a:r>
            <a:r>
              <a:rPr lang="en-US" altLang="zh-TW"/>
              <a:t>:</a:t>
            </a:r>
          </a:p>
          <a:p>
            <a:r>
              <a:rPr lang="zh-TW" altLang="en-US"/>
              <a:t>燒入時</a:t>
            </a:r>
            <a:r>
              <a:rPr lang="en-US" altLang="zh-TW"/>
              <a:t>Bram</a:t>
            </a:r>
            <a:r>
              <a:rPr lang="zh-TW" altLang="en-US"/>
              <a:t>直接內建音樂</a:t>
            </a:r>
            <a:endParaRPr lang="en-US" altLang="zh-TW"/>
          </a:p>
          <a:p>
            <a:r>
              <a:rPr lang="zh-TW" altLang="en-US"/>
              <a:t>下一頁說明</a:t>
            </a:r>
            <a:endParaRPr lang="en-US" altLang="zh-TW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E68BA0B-AF62-447A-87D7-051BFF6193D9}"/>
              </a:ext>
            </a:extLst>
          </p:cNvPr>
          <p:cNvSpPr txBox="1"/>
          <p:nvPr/>
        </p:nvSpPr>
        <p:spPr>
          <a:xfrm>
            <a:off x="7526582" y="340104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AXI-full</a:t>
            </a:r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775D2DAA-43F1-495D-A45E-062FF01883FE}"/>
              </a:ext>
            </a:extLst>
          </p:cNvPr>
          <p:cNvCxnSpPr>
            <a:cxnSpLocks/>
          </p:cNvCxnSpPr>
          <p:nvPr/>
        </p:nvCxnSpPr>
        <p:spPr>
          <a:xfrm>
            <a:off x="7596760" y="3322308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203DD3F-8CEE-4E26-B927-6BC713F12D48}"/>
              </a:ext>
            </a:extLst>
          </p:cNvPr>
          <p:cNvSpPr txBox="1"/>
          <p:nvPr/>
        </p:nvSpPr>
        <p:spPr>
          <a:xfrm>
            <a:off x="4134159" y="4758151"/>
            <a:ext cx="347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AXI-full</a:t>
            </a:r>
          </a:p>
          <a:p>
            <a:r>
              <a:rPr lang="en-US" altLang="zh-TW"/>
              <a:t>(PL</a:t>
            </a:r>
            <a:r>
              <a:rPr lang="zh-TW" altLang="en-US"/>
              <a:t>作為</a:t>
            </a:r>
            <a:r>
              <a:rPr lang="en-US" altLang="zh-TW"/>
              <a:t>Master</a:t>
            </a:r>
            <a:r>
              <a:rPr lang="zh-TW" altLang="en-US"/>
              <a:t>讀取</a:t>
            </a:r>
            <a:r>
              <a:rPr lang="en-US" altLang="zh-TW"/>
              <a:t>DDR</a:t>
            </a:r>
            <a:r>
              <a:rPr lang="zh-TW" altLang="en-US"/>
              <a:t>資料</a:t>
            </a:r>
            <a:r>
              <a:rPr lang="en-US" altLang="zh-TW"/>
              <a:t>)</a:t>
            </a:r>
            <a:endParaRPr lang="zh-TW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E39F336-0FBA-433B-8ADD-B6CD1A62BCAB}"/>
              </a:ext>
            </a:extLst>
          </p:cNvPr>
          <p:cNvSpPr/>
          <p:nvPr/>
        </p:nvSpPr>
        <p:spPr>
          <a:xfrm>
            <a:off x="8293435" y="3053831"/>
            <a:ext cx="1130539" cy="8587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>
                <a:solidFill>
                  <a:schemeClr val="tx1"/>
                </a:solidFill>
              </a:rPr>
              <a:t>MASTER</a:t>
            </a: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DDR</a:t>
            </a:r>
            <a:r>
              <a:rPr lang="zh-TW" altLang="en-US">
                <a:solidFill>
                  <a:schemeClr val="tx1"/>
                </a:solidFill>
              </a:rPr>
              <a:t> 讀取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D88D2FCD-1DDB-44C7-945D-CF9847338974}"/>
              </a:ext>
            </a:extLst>
          </p:cNvPr>
          <p:cNvCxnSpPr>
            <a:cxnSpLocks/>
          </p:cNvCxnSpPr>
          <p:nvPr/>
        </p:nvCxnSpPr>
        <p:spPr>
          <a:xfrm flipV="1">
            <a:off x="9423974" y="3658567"/>
            <a:ext cx="377143" cy="78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肘形接點 67">
            <a:extLst>
              <a:ext uri="{FF2B5EF4-FFF2-40B4-BE49-F238E27FC236}">
                <a16:creationId xmlns:a16="http://schemas.microsoft.com/office/drawing/2014/main" id="{910DEA25-D279-4327-A215-1334A7E80543}"/>
              </a:ext>
            </a:extLst>
          </p:cNvPr>
          <p:cNvCxnSpPr>
            <a:cxnSpLocks/>
          </p:cNvCxnSpPr>
          <p:nvPr/>
        </p:nvCxnSpPr>
        <p:spPr>
          <a:xfrm rot="5400000">
            <a:off x="4603027" y="2578198"/>
            <a:ext cx="1256819" cy="2994597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4C89B0DB-5234-4829-9B6F-D3152D61821C}"/>
              </a:ext>
            </a:extLst>
          </p:cNvPr>
          <p:cNvSpPr/>
          <p:nvPr/>
        </p:nvSpPr>
        <p:spPr>
          <a:xfrm>
            <a:off x="7407372" y="2976196"/>
            <a:ext cx="2160454" cy="10724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04C5FFE-858E-452A-A2CE-E7DFE3E85FF9}"/>
              </a:ext>
            </a:extLst>
          </p:cNvPr>
          <p:cNvSpPr/>
          <p:nvPr/>
        </p:nvSpPr>
        <p:spPr>
          <a:xfrm>
            <a:off x="3500846" y="3507132"/>
            <a:ext cx="3873437" cy="2164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AD4CA137-0A90-42B0-99F0-2964B266A4F2}"/>
              </a:ext>
            </a:extLst>
          </p:cNvPr>
          <p:cNvSpPr txBox="1"/>
          <p:nvPr/>
        </p:nvSpPr>
        <p:spPr>
          <a:xfrm>
            <a:off x="7482766" y="51373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紅字部分未完成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49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b="0"/>
              <a:t>替代方案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CF23407-760B-470C-82AE-B20EA9473FCC}"/>
              </a:ext>
            </a:extLst>
          </p:cNvPr>
          <p:cNvSpPr txBox="1"/>
          <p:nvPr/>
        </p:nvSpPr>
        <p:spPr>
          <a:xfrm>
            <a:off x="5419223" y="1734887"/>
            <a:ext cx="52454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將原先預計燒入</a:t>
            </a:r>
            <a:r>
              <a:rPr lang="en-US" altLang="zh-TW"/>
              <a:t>Bram</a:t>
            </a:r>
            <a:r>
              <a:rPr lang="zh-TW" altLang="en-US"/>
              <a:t>的</a:t>
            </a:r>
            <a:r>
              <a:rPr lang="en-US" altLang="zh-TW"/>
              <a:t>DDR</a:t>
            </a:r>
            <a:r>
              <a:rPr lang="zh-TW" altLang="en-US"/>
              <a:t>資料更改為內建的陣列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0~15</a:t>
            </a:r>
            <a:r>
              <a:rPr lang="zh-TW" altLang="en-US"/>
              <a:t>代表音符出現的順序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“000”~”111”</a:t>
            </a:r>
            <a:r>
              <a:rPr lang="zh-TW" altLang="en-US"/>
              <a:t>分別代表</a:t>
            </a:r>
            <a:endParaRPr lang="en-US" altLang="zh-TW"/>
          </a:p>
          <a:p>
            <a:r>
              <a:rPr lang="zh-TW" altLang="en-US"/>
              <a:t>無聲、</a:t>
            </a:r>
            <a:r>
              <a:rPr lang="en-US" altLang="zh-TW"/>
              <a:t>DO</a:t>
            </a:r>
            <a:r>
              <a:rPr lang="zh-TW" altLang="en-US"/>
              <a:t> 、</a:t>
            </a:r>
            <a:r>
              <a:rPr lang="en-US" altLang="zh-TW"/>
              <a:t>RE</a:t>
            </a:r>
            <a:r>
              <a:rPr lang="zh-TW" altLang="en-US"/>
              <a:t> 、</a:t>
            </a:r>
            <a:r>
              <a:rPr lang="en-US" altLang="zh-TW"/>
              <a:t>MI</a:t>
            </a:r>
            <a:r>
              <a:rPr lang="zh-TW" altLang="en-US"/>
              <a:t> 、</a:t>
            </a:r>
            <a:r>
              <a:rPr lang="en-US" altLang="zh-TW"/>
              <a:t>FA</a:t>
            </a:r>
            <a:r>
              <a:rPr lang="zh-TW" altLang="en-US"/>
              <a:t> 、</a:t>
            </a:r>
            <a:r>
              <a:rPr lang="en-US" altLang="zh-TW"/>
              <a:t>SOL</a:t>
            </a:r>
            <a:r>
              <a:rPr lang="zh-TW" altLang="en-US"/>
              <a:t>、</a:t>
            </a:r>
            <a:r>
              <a:rPr lang="en-US" altLang="zh-TW"/>
              <a:t>LA</a:t>
            </a:r>
            <a:r>
              <a:rPr lang="zh-TW" altLang="en-US"/>
              <a:t> 、</a:t>
            </a:r>
            <a:r>
              <a:rPr lang="en-US" altLang="zh-TW"/>
              <a:t>SI</a:t>
            </a:r>
            <a:endParaRPr lang="en-US" altLang="zh-TW" dirty="0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78664186-BA0F-4386-91D6-B5D501320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55592"/>
            <a:ext cx="38481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0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4126FA8-5A59-40DA-B560-9C2981F1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14" y="1499821"/>
            <a:ext cx="8696325" cy="466725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98F75C8E-E77C-4473-A5D4-13DA34D267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b="0"/>
              <a:t>Block</a:t>
            </a:r>
            <a:r>
              <a:rPr lang="zh-TW" altLang="en-US" b="0"/>
              <a:t> </a:t>
            </a:r>
            <a:r>
              <a:rPr lang="en-US" altLang="zh-TW" b="0"/>
              <a:t>Design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2B2425-60AB-4503-A4BD-F09CFCFA3D5A}"/>
              </a:ext>
            </a:extLst>
          </p:cNvPr>
          <p:cNvSpPr/>
          <p:nvPr/>
        </p:nvSpPr>
        <p:spPr>
          <a:xfrm>
            <a:off x="7869115" y="3965331"/>
            <a:ext cx="1828800" cy="18727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D742A1-95BE-41CB-BE55-96680181DFDA}"/>
              </a:ext>
            </a:extLst>
          </p:cNvPr>
          <p:cNvSpPr txBox="1"/>
          <p:nvPr/>
        </p:nvSpPr>
        <p:spPr>
          <a:xfrm>
            <a:off x="1228388" y="318915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回傳三位元中斷信號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A0B9C1-7D7E-4179-BB71-2EE76B636CB9}"/>
              </a:ext>
            </a:extLst>
          </p:cNvPr>
          <p:cNvSpPr/>
          <p:nvPr/>
        </p:nvSpPr>
        <p:spPr>
          <a:xfrm>
            <a:off x="6298223" y="2057037"/>
            <a:ext cx="1828800" cy="18727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C166BE-A4A3-411B-BAF9-A5142B35B319}"/>
              </a:ext>
            </a:extLst>
          </p:cNvPr>
          <p:cNvSpPr txBox="1"/>
          <p:nvPr/>
        </p:nvSpPr>
        <p:spPr>
          <a:xfrm>
            <a:off x="5464861" y="1319175"/>
            <a:ext cx="3669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AXI</a:t>
            </a:r>
            <a:r>
              <a:rPr lang="zh-TW" altLang="en-US">
                <a:solidFill>
                  <a:srgbClr val="FF0000"/>
                </a:solidFill>
              </a:rPr>
              <a:t>連接</a:t>
            </a:r>
            <a:endParaRPr lang="en-US" altLang="zh-TW">
              <a:solidFill>
                <a:srgbClr val="FF0000"/>
              </a:solidFill>
            </a:endParaRPr>
          </a:p>
          <a:p>
            <a:r>
              <a:rPr lang="zh-TW" altLang="en-US">
                <a:solidFill>
                  <a:srgbClr val="FF0000"/>
                </a:solidFill>
              </a:rPr>
              <a:t>將</a:t>
            </a:r>
            <a:r>
              <a:rPr lang="en-US" altLang="zh-TW">
                <a:solidFill>
                  <a:srgbClr val="FF0000"/>
                </a:solidFill>
              </a:rPr>
              <a:t>PS</a:t>
            </a:r>
            <a:r>
              <a:rPr lang="zh-TW" altLang="en-US">
                <a:solidFill>
                  <a:srgbClr val="FF0000"/>
                </a:solidFill>
              </a:rPr>
              <a:t>端</a:t>
            </a:r>
            <a:r>
              <a:rPr lang="en-US" altLang="zh-TW">
                <a:solidFill>
                  <a:srgbClr val="FF0000"/>
                </a:solidFill>
              </a:rPr>
              <a:t>(Master)</a:t>
            </a:r>
            <a:r>
              <a:rPr lang="zh-TW" altLang="en-US">
                <a:solidFill>
                  <a:srgbClr val="FF0000"/>
                </a:solidFill>
              </a:rPr>
              <a:t>和</a:t>
            </a:r>
            <a:r>
              <a:rPr lang="en-US" altLang="zh-TW">
                <a:solidFill>
                  <a:srgbClr val="FF0000"/>
                </a:solidFill>
              </a:rPr>
              <a:t>PL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IP</a:t>
            </a:r>
            <a:r>
              <a:rPr lang="zh-TW" altLang="en-US">
                <a:solidFill>
                  <a:srgbClr val="FF0000"/>
                </a:solidFill>
              </a:rPr>
              <a:t>端</a:t>
            </a:r>
            <a:r>
              <a:rPr lang="en-US" altLang="zh-TW">
                <a:solidFill>
                  <a:srgbClr val="FF0000"/>
                </a:solidFill>
              </a:rPr>
              <a:t>(Slave)</a:t>
            </a:r>
            <a:r>
              <a:rPr lang="zh-TW" altLang="en-US">
                <a:solidFill>
                  <a:srgbClr val="FF0000"/>
                </a:solidFill>
              </a:rPr>
              <a:t>連接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9C3A242-9E7A-4F19-B852-06F3AACF9C98}"/>
              </a:ext>
            </a:extLst>
          </p:cNvPr>
          <p:cNvSpPr/>
          <p:nvPr/>
        </p:nvSpPr>
        <p:spPr>
          <a:xfrm>
            <a:off x="2286000" y="3648808"/>
            <a:ext cx="2409093" cy="8440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FA3AC63-CE30-49FA-ADB6-B8511E3DEC13}"/>
              </a:ext>
            </a:extLst>
          </p:cNvPr>
          <p:cNvSpPr txBox="1"/>
          <p:nvPr/>
        </p:nvSpPr>
        <p:spPr>
          <a:xfrm>
            <a:off x="10416472" y="5054111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主要</a:t>
            </a:r>
            <a:r>
              <a:rPr lang="en-US" altLang="zh-TW">
                <a:solidFill>
                  <a:srgbClr val="FF0000"/>
                </a:solidFill>
              </a:rPr>
              <a:t>IP</a:t>
            </a:r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43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TO DO LIST</a:t>
            </a:r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173018" y="1514763"/>
            <a:ext cx="40455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1.DDR</a:t>
            </a:r>
            <a:r>
              <a:rPr lang="zh-TW" altLang="en-US"/>
              <a:t>寫資料</a:t>
            </a:r>
            <a:r>
              <a:rPr lang="en-US" altLang="zh-TW"/>
              <a:t>(PS)OK</a:t>
            </a:r>
          </a:p>
          <a:p>
            <a:r>
              <a:rPr lang="en-US" altLang="zh-TW"/>
              <a:t>2.DDR</a:t>
            </a:r>
            <a:r>
              <a:rPr lang="zh-TW" altLang="en-US"/>
              <a:t>讀資料</a:t>
            </a:r>
            <a:r>
              <a:rPr lang="en-US" altLang="zh-TW"/>
              <a:t>(PL)</a:t>
            </a:r>
          </a:p>
          <a:p>
            <a:r>
              <a:rPr lang="zh-TW" altLang="en-US"/>
              <a:t>　</a:t>
            </a:r>
            <a:r>
              <a:rPr lang="en-US" altLang="zh-TW"/>
              <a:t>2-1.</a:t>
            </a:r>
            <a:r>
              <a:rPr lang="zh-TW" altLang="en-US"/>
              <a:t>讀取</a:t>
            </a:r>
            <a:r>
              <a:rPr lang="en-US" altLang="zh-TW"/>
              <a:t>DDR</a:t>
            </a:r>
            <a:r>
              <a:rPr lang="zh-TW" altLang="en-US"/>
              <a:t>資料</a:t>
            </a:r>
            <a:r>
              <a:rPr lang="en-US" altLang="zh-TW"/>
              <a:t>(ok)</a:t>
            </a:r>
          </a:p>
          <a:p>
            <a:r>
              <a:rPr lang="zh-TW" altLang="en-US"/>
              <a:t>　</a:t>
            </a:r>
            <a:r>
              <a:rPr lang="en-US" altLang="zh-TW"/>
              <a:t>2-2.</a:t>
            </a:r>
            <a:r>
              <a:rPr lang="zh-TW" altLang="en-US"/>
              <a:t>資料寫入</a:t>
            </a:r>
            <a:r>
              <a:rPr lang="en-US" altLang="zh-TW"/>
              <a:t>Bram(</a:t>
            </a:r>
            <a:r>
              <a:rPr lang="zh-TW" altLang="en-US"/>
              <a:t>測試中</a:t>
            </a:r>
            <a:r>
              <a:rPr lang="en-US" altLang="zh-TW"/>
              <a:t>)</a:t>
            </a:r>
          </a:p>
          <a:p>
            <a:r>
              <a:rPr lang="en-US" altLang="zh-TW"/>
              <a:t>3.</a:t>
            </a:r>
            <a:r>
              <a:rPr lang="zh-TW" altLang="en-US"/>
              <a:t>太鼓遊戲本體</a:t>
            </a:r>
            <a:endParaRPr lang="en-US" altLang="zh-TW"/>
          </a:p>
          <a:p>
            <a:r>
              <a:rPr lang="zh-TW" altLang="en-US"/>
              <a:t>　</a:t>
            </a:r>
            <a:r>
              <a:rPr lang="en-US" altLang="zh-TW"/>
              <a:t>3-1.</a:t>
            </a:r>
            <a:r>
              <a:rPr lang="zh-TW" altLang="en-US"/>
              <a:t>讀取</a:t>
            </a:r>
            <a:r>
              <a:rPr lang="en-US" altLang="zh-TW"/>
              <a:t>Bram</a:t>
            </a:r>
            <a:r>
              <a:rPr lang="zh-TW" altLang="en-US"/>
              <a:t>發射音符</a:t>
            </a:r>
            <a:r>
              <a:rPr lang="en-US" altLang="zh-TW"/>
              <a:t>(ok)</a:t>
            </a:r>
          </a:p>
          <a:p>
            <a:r>
              <a:rPr lang="zh-TW" altLang="en-US"/>
              <a:t>　</a:t>
            </a:r>
            <a:r>
              <a:rPr lang="en-US" altLang="zh-TW"/>
              <a:t>3-2.</a:t>
            </a:r>
            <a:r>
              <a:rPr lang="zh-TW" altLang="en-US"/>
              <a:t>音符到達位置時發聲</a:t>
            </a:r>
            <a:r>
              <a:rPr lang="en-US" altLang="zh-TW"/>
              <a:t>()</a:t>
            </a:r>
          </a:p>
          <a:p>
            <a:r>
              <a:rPr lang="zh-TW" altLang="en-US"/>
              <a:t>　</a:t>
            </a:r>
            <a:r>
              <a:rPr lang="en-US" altLang="zh-TW"/>
              <a:t>3-3.</a:t>
            </a:r>
            <a:r>
              <a:rPr lang="zh-TW" altLang="en-US"/>
              <a:t>打到音符時發出音效</a:t>
            </a:r>
            <a:r>
              <a:rPr lang="en-US" altLang="zh-TW"/>
              <a:t>()</a:t>
            </a:r>
          </a:p>
          <a:p>
            <a:r>
              <a:rPr lang="zh-TW" altLang="en-US"/>
              <a:t>　</a:t>
            </a:r>
            <a:r>
              <a:rPr lang="en-US" altLang="zh-TW"/>
              <a:t>3-4.</a:t>
            </a:r>
            <a:r>
              <a:rPr lang="zh-TW" altLang="en-US"/>
              <a:t>根據早晚打擊回傳中斷信號</a:t>
            </a:r>
            <a:r>
              <a:rPr lang="en-US" altLang="zh-TW"/>
              <a:t>(ok)</a:t>
            </a:r>
          </a:p>
          <a:p>
            <a:r>
              <a:rPr lang="zh-TW" altLang="en-US"/>
              <a:t>　</a:t>
            </a:r>
            <a:endParaRPr lang="en-US" altLang="zh-TW"/>
          </a:p>
          <a:p>
            <a:r>
              <a:rPr lang="en-US" altLang="zh-TW"/>
              <a:t>4.</a:t>
            </a:r>
            <a:r>
              <a:rPr lang="zh-TW" altLang="en-US"/>
              <a:t>蜂鳴器測試</a:t>
            </a:r>
            <a:r>
              <a:rPr lang="en-US" altLang="zh-TW"/>
              <a:t>(OK)</a:t>
            </a:r>
          </a:p>
          <a:p>
            <a:r>
              <a:rPr lang="zh-TW" altLang="en-US"/>
              <a:t>分</a:t>
            </a:r>
            <a:r>
              <a:rPr lang="en-US" altLang="zh-TW"/>
              <a:t>7</a:t>
            </a:r>
            <a:r>
              <a:rPr lang="zh-TW" altLang="en-US"/>
              <a:t>種音階</a:t>
            </a:r>
          </a:p>
        </p:txBody>
      </p:sp>
    </p:spTree>
    <p:extLst>
      <p:ext uri="{BB962C8B-B14F-4D97-AF65-F5344CB8AC3E}">
        <p14:creationId xmlns:p14="http://schemas.microsoft.com/office/powerpoint/2010/main" val="333905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D267409-F46B-4FB1-840A-CCD1181BCF02}"/>
              </a:ext>
            </a:extLst>
          </p:cNvPr>
          <p:cNvSpPr/>
          <p:nvPr/>
        </p:nvSpPr>
        <p:spPr>
          <a:xfrm>
            <a:off x="5082688" y="1909607"/>
            <a:ext cx="2026624" cy="6803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57BFB3-D1E0-4D16-8D5F-5C8D4D815AD6}"/>
              </a:ext>
            </a:extLst>
          </p:cNvPr>
          <p:cNvSpPr/>
          <p:nvPr/>
        </p:nvSpPr>
        <p:spPr>
          <a:xfrm>
            <a:off x="2911285" y="3611834"/>
            <a:ext cx="1622573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SDK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寫入音符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B3CDB9-A014-43F1-BCF9-8BC9785CA294}"/>
              </a:ext>
            </a:extLst>
          </p:cNvPr>
          <p:cNvSpPr/>
          <p:nvPr/>
        </p:nvSpPr>
        <p:spPr>
          <a:xfrm>
            <a:off x="1652384" y="4802375"/>
            <a:ext cx="1622573" cy="86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UART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輸入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3F0F917-13E0-49AD-95A7-D293F5E2B315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flipH="1">
            <a:off x="3722572" y="2589969"/>
            <a:ext cx="2373428" cy="1021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68C10F8-D474-4A19-BC16-3F4FD47F6C0D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flipH="1">
            <a:off x="2463671" y="4148003"/>
            <a:ext cx="1258901" cy="654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918DC922-636C-413C-93BC-559643353CE9}"/>
              </a:ext>
            </a:extLst>
          </p:cNvPr>
          <p:cNvSpPr/>
          <p:nvPr/>
        </p:nvSpPr>
        <p:spPr>
          <a:xfrm>
            <a:off x="6640687" y="4802373"/>
            <a:ext cx="1403590" cy="86866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UART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顯示成績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AEEFBC1-D765-4825-A32B-180C625F8670}"/>
              </a:ext>
            </a:extLst>
          </p:cNvPr>
          <p:cNvSpPr/>
          <p:nvPr/>
        </p:nvSpPr>
        <p:spPr>
          <a:xfrm>
            <a:off x="3379883" y="4802374"/>
            <a:ext cx="1622573" cy="86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DDR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寫入資料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685AE742-1DA4-4986-A482-FA0F1F965F1C}"/>
              </a:ext>
            </a:extLst>
          </p:cNvPr>
          <p:cNvCxnSpPr>
            <a:cxnSpLocks/>
            <a:stCxn id="51" idx="2"/>
            <a:endCxn id="67" idx="0"/>
          </p:cNvCxnSpPr>
          <p:nvPr/>
        </p:nvCxnSpPr>
        <p:spPr>
          <a:xfrm>
            <a:off x="6261358" y="4148003"/>
            <a:ext cx="1081124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6967071E-3652-478B-880C-08AAD3031FE6}"/>
              </a:ext>
            </a:extLst>
          </p:cNvPr>
          <p:cNvCxnSpPr>
            <a:cxnSpLocks/>
            <a:stCxn id="5" idx="2"/>
            <a:endCxn id="68" idx="0"/>
          </p:cNvCxnSpPr>
          <p:nvPr/>
        </p:nvCxnSpPr>
        <p:spPr>
          <a:xfrm>
            <a:off x="3722572" y="4148003"/>
            <a:ext cx="468598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2">
            <a:extLst>
              <a:ext uri="{FF2B5EF4-FFF2-40B4-BE49-F238E27FC236}">
                <a16:creationId xmlns:a16="http://schemas.microsoft.com/office/drawing/2014/main" id="{FDFE3363-5265-4400-8D2B-F820E413CE64}"/>
              </a:ext>
            </a:extLst>
          </p:cNvPr>
          <p:cNvSpPr txBox="1">
            <a:spLocks/>
          </p:cNvSpPr>
          <p:nvPr/>
        </p:nvSpPr>
        <p:spPr>
          <a:xfrm>
            <a:off x="838199" y="273208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b="0"/>
              <a:t>breakdown</a:t>
            </a:r>
            <a:endParaRPr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F889B6-B415-45E4-A60A-62B3B59867AE}"/>
              </a:ext>
            </a:extLst>
          </p:cNvPr>
          <p:cNvSpPr/>
          <p:nvPr/>
        </p:nvSpPr>
        <p:spPr>
          <a:xfrm>
            <a:off x="5450071" y="3611834"/>
            <a:ext cx="1622573" cy="5361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中斷程式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493F852-AB45-4CEB-BA8A-CFDA3A679AE4}"/>
              </a:ext>
            </a:extLst>
          </p:cNvPr>
          <p:cNvCxnSpPr>
            <a:cxnSpLocks/>
            <a:stCxn id="2" idx="2"/>
            <a:endCxn id="51" idx="0"/>
          </p:cNvCxnSpPr>
          <p:nvPr/>
        </p:nvCxnSpPr>
        <p:spPr>
          <a:xfrm>
            <a:off x="6096000" y="2589969"/>
            <a:ext cx="165358" cy="1021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E33039B9-3A4E-4C0D-A2E9-4A94539D60F8}"/>
              </a:ext>
            </a:extLst>
          </p:cNvPr>
          <p:cNvSpPr/>
          <p:nvPr/>
        </p:nvSpPr>
        <p:spPr>
          <a:xfrm>
            <a:off x="5127605" y="4802373"/>
            <a:ext cx="1403590" cy="86866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端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成績更新時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接收資訊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0096D959-0B40-42E9-BC42-F5561A199169}"/>
              </a:ext>
            </a:extLst>
          </p:cNvPr>
          <p:cNvCxnSpPr>
            <a:cxnSpLocks/>
            <a:stCxn id="51" idx="2"/>
            <a:endCxn id="74" idx="0"/>
          </p:cNvCxnSpPr>
          <p:nvPr/>
        </p:nvCxnSpPr>
        <p:spPr>
          <a:xfrm flipH="1">
            <a:off x="5829400" y="4148003"/>
            <a:ext cx="431958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304AEE17-D5F9-4160-A3EB-95770CFE7AFC}"/>
              </a:ext>
            </a:extLst>
          </p:cNvPr>
          <p:cNvSpPr/>
          <p:nvPr/>
        </p:nvSpPr>
        <p:spPr>
          <a:xfrm>
            <a:off x="9632239" y="4802373"/>
            <a:ext cx="1403590" cy="86866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AXI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傳輸資料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作為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Master)</a:t>
            </a:r>
          </a:p>
        </p:txBody>
      </p: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E480CB45-12CA-4067-8B9A-A1DDF4D83445}"/>
              </a:ext>
            </a:extLst>
          </p:cNvPr>
          <p:cNvCxnSpPr>
            <a:cxnSpLocks/>
            <a:stCxn id="87" idx="2"/>
            <a:endCxn id="85" idx="0"/>
          </p:cNvCxnSpPr>
          <p:nvPr/>
        </p:nvCxnSpPr>
        <p:spPr>
          <a:xfrm>
            <a:off x="9252910" y="4148003"/>
            <a:ext cx="1081124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A92892AE-7B1B-4B39-8850-B0AC01C47A6C}"/>
              </a:ext>
            </a:extLst>
          </p:cNvPr>
          <p:cNvSpPr/>
          <p:nvPr/>
        </p:nvSpPr>
        <p:spPr>
          <a:xfrm>
            <a:off x="8441623" y="3611834"/>
            <a:ext cx="1622573" cy="53616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給予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設定資料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A0A28BD-8BDE-4CEF-BCE7-AA6D3985DAED}"/>
              </a:ext>
            </a:extLst>
          </p:cNvPr>
          <p:cNvCxnSpPr>
            <a:cxnSpLocks/>
            <a:stCxn id="2" idx="2"/>
            <a:endCxn id="87" idx="0"/>
          </p:cNvCxnSpPr>
          <p:nvPr/>
        </p:nvCxnSpPr>
        <p:spPr>
          <a:xfrm>
            <a:off x="6096000" y="2589969"/>
            <a:ext cx="3156910" cy="1021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A5E933D5-0627-41E5-8DF3-12B2C42A0BA9}"/>
              </a:ext>
            </a:extLst>
          </p:cNvPr>
          <p:cNvSpPr/>
          <p:nvPr/>
        </p:nvSpPr>
        <p:spPr>
          <a:xfrm>
            <a:off x="8119157" y="4802373"/>
            <a:ext cx="1403590" cy="86866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C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程式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寫好設定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5C0CDF4-3901-4A41-B949-76634ECCF0D3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8820952" y="4148003"/>
            <a:ext cx="431958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96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D267409-F46B-4FB1-840A-CCD1181BCF02}"/>
              </a:ext>
            </a:extLst>
          </p:cNvPr>
          <p:cNvSpPr/>
          <p:nvPr/>
        </p:nvSpPr>
        <p:spPr>
          <a:xfrm>
            <a:off x="5082688" y="1909607"/>
            <a:ext cx="2026624" cy="6803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57BFB3-D1E0-4D16-8D5F-5C8D4D815AD6}"/>
              </a:ext>
            </a:extLst>
          </p:cNvPr>
          <p:cNvSpPr/>
          <p:nvPr/>
        </p:nvSpPr>
        <p:spPr>
          <a:xfrm>
            <a:off x="1427244" y="2952411"/>
            <a:ext cx="1622573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讀取樂譜資料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按下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START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後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B3CDB9-A014-43F1-BCF9-8BC9785CA294}"/>
              </a:ext>
            </a:extLst>
          </p:cNvPr>
          <p:cNvSpPr/>
          <p:nvPr/>
        </p:nvSpPr>
        <p:spPr>
          <a:xfrm>
            <a:off x="168343" y="4142952"/>
            <a:ext cx="1622573" cy="86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AXI</a:t>
            </a: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讀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DDR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作為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Master)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3F0F917-13E0-49AD-95A7-D293F5E2B315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flipH="1">
            <a:off x="2238531" y="2589969"/>
            <a:ext cx="3857469" cy="362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68C10F8-D474-4A19-BC16-3F4FD47F6C0D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flipH="1">
            <a:off x="979630" y="3488580"/>
            <a:ext cx="1258901" cy="654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918DC922-636C-413C-93BC-559643353CE9}"/>
              </a:ext>
            </a:extLst>
          </p:cNvPr>
          <p:cNvSpPr/>
          <p:nvPr/>
        </p:nvSpPr>
        <p:spPr>
          <a:xfrm>
            <a:off x="5401375" y="4142950"/>
            <a:ext cx="1403590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成績更新時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發出中斷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AEEFBC1-D765-4825-A32B-180C625F8670}"/>
              </a:ext>
            </a:extLst>
          </p:cNvPr>
          <p:cNvSpPr/>
          <p:nvPr/>
        </p:nvSpPr>
        <p:spPr>
          <a:xfrm>
            <a:off x="1895842" y="4142951"/>
            <a:ext cx="1622573" cy="86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寫入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資料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685AE742-1DA4-4986-A482-FA0F1F965F1C}"/>
              </a:ext>
            </a:extLst>
          </p:cNvPr>
          <p:cNvCxnSpPr>
            <a:cxnSpLocks/>
            <a:stCxn id="51" idx="2"/>
            <a:endCxn id="67" idx="0"/>
          </p:cNvCxnSpPr>
          <p:nvPr/>
        </p:nvCxnSpPr>
        <p:spPr>
          <a:xfrm>
            <a:off x="6078416" y="3488579"/>
            <a:ext cx="24754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6967071E-3652-478B-880C-08AAD3031FE6}"/>
              </a:ext>
            </a:extLst>
          </p:cNvPr>
          <p:cNvCxnSpPr>
            <a:cxnSpLocks/>
            <a:stCxn id="5" idx="2"/>
            <a:endCxn id="68" idx="0"/>
          </p:cNvCxnSpPr>
          <p:nvPr/>
        </p:nvCxnSpPr>
        <p:spPr>
          <a:xfrm>
            <a:off x="2238531" y="3488580"/>
            <a:ext cx="468598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2">
            <a:extLst>
              <a:ext uri="{FF2B5EF4-FFF2-40B4-BE49-F238E27FC236}">
                <a16:creationId xmlns:a16="http://schemas.microsoft.com/office/drawing/2014/main" id="{FDFE3363-5265-4400-8D2B-F820E413CE64}"/>
              </a:ext>
            </a:extLst>
          </p:cNvPr>
          <p:cNvSpPr txBox="1">
            <a:spLocks/>
          </p:cNvSpPr>
          <p:nvPr/>
        </p:nvSpPr>
        <p:spPr>
          <a:xfrm>
            <a:off x="838199" y="273208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b="0"/>
              <a:t>breakdown</a:t>
            </a:r>
            <a:endParaRPr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F889B6-B415-45E4-A60A-62B3B59867AE}"/>
              </a:ext>
            </a:extLst>
          </p:cNvPr>
          <p:cNvSpPr/>
          <p:nvPr/>
        </p:nvSpPr>
        <p:spPr>
          <a:xfrm>
            <a:off x="5267129" y="2952410"/>
            <a:ext cx="1622573" cy="5361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太鼓達人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493F852-AB45-4CEB-BA8A-CFDA3A679AE4}"/>
              </a:ext>
            </a:extLst>
          </p:cNvPr>
          <p:cNvCxnSpPr>
            <a:cxnSpLocks/>
            <a:stCxn id="2" idx="2"/>
            <a:endCxn id="51" idx="0"/>
          </p:cNvCxnSpPr>
          <p:nvPr/>
        </p:nvCxnSpPr>
        <p:spPr>
          <a:xfrm flipH="1">
            <a:off x="6078416" y="2589969"/>
            <a:ext cx="17584" cy="3624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E33039B9-3A4E-4C0D-A2E9-4A94539D60F8}"/>
              </a:ext>
            </a:extLst>
          </p:cNvPr>
          <p:cNvSpPr/>
          <p:nvPr/>
        </p:nvSpPr>
        <p:spPr>
          <a:xfrm>
            <a:off x="3659569" y="4142950"/>
            <a:ext cx="1699450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讀取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並顯示於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LED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0096D959-0B40-42E9-BC42-F5561A199169}"/>
              </a:ext>
            </a:extLst>
          </p:cNvPr>
          <p:cNvCxnSpPr>
            <a:cxnSpLocks/>
            <a:stCxn id="51" idx="2"/>
            <a:endCxn id="74" idx="0"/>
          </p:cNvCxnSpPr>
          <p:nvPr/>
        </p:nvCxnSpPr>
        <p:spPr>
          <a:xfrm flipH="1">
            <a:off x="4509294" y="3488579"/>
            <a:ext cx="1569122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F36CB67D-17BB-4FED-97A8-B311FE87C78B}"/>
              </a:ext>
            </a:extLst>
          </p:cNvPr>
          <p:cNvSpPr/>
          <p:nvPr/>
        </p:nvSpPr>
        <p:spPr>
          <a:xfrm>
            <a:off x="8815013" y="2952410"/>
            <a:ext cx="1622573" cy="53616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接收設定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5E0244E-7EDE-451C-AEEB-D2DE45478460}"/>
              </a:ext>
            </a:extLst>
          </p:cNvPr>
          <p:cNvSpPr/>
          <p:nvPr/>
        </p:nvSpPr>
        <p:spPr>
          <a:xfrm>
            <a:off x="8710087" y="4142950"/>
            <a:ext cx="1622573" cy="86866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AXI</a:t>
            </a: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讀資料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作為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Slave)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D80FA6D-4846-4AB7-B1A7-535CC8979AC6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6096000" y="2589969"/>
            <a:ext cx="3530300" cy="3624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8402549-F7E6-4554-AA51-1CC68C7D39F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9521374" y="3488579"/>
            <a:ext cx="104926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0CA37AB1-406D-421E-9D94-0E8C14023DDC}"/>
              </a:ext>
            </a:extLst>
          </p:cNvPr>
          <p:cNvSpPr/>
          <p:nvPr/>
        </p:nvSpPr>
        <p:spPr>
          <a:xfrm>
            <a:off x="10437586" y="4142949"/>
            <a:ext cx="1622573" cy="86866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改變速度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4F37700-1071-4FFD-B81B-FF5F3B3E4E59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9626300" y="3488579"/>
            <a:ext cx="1622573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9FA51D27-F687-4E79-AE5E-07E823CE8D6C}"/>
              </a:ext>
            </a:extLst>
          </p:cNvPr>
          <p:cNvSpPr/>
          <p:nvPr/>
        </p:nvSpPr>
        <p:spPr>
          <a:xfrm>
            <a:off x="6869482" y="4142950"/>
            <a:ext cx="1699450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蜂鳴器發出音樂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3F3CAE1B-4712-4715-AFBE-0922880C967B}"/>
              </a:ext>
            </a:extLst>
          </p:cNvPr>
          <p:cNvCxnSpPr>
            <a:cxnSpLocks/>
            <a:stCxn id="51" idx="2"/>
            <a:endCxn id="39" idx="0"/>
          </p:cNvCxnSpPr>
          <p:nvPr/>
        </p:nvCxnSpPr>
        <p:spPr>
          <a:xfrm>
            <a:off x="6078416" y="3488579"/>
            <a:ext cx="1640791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245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918DC922-636C-413C-93BC-559643353CE9}"/>
              </a:ext>
            </a:extLst>
          </p:cNvPr>
          <p:cNvSpPr/>
          <p:nvPr/>
        </p:nvSpPr>
        <p:spPr>
          <a:xfrm>
            <a:off x="5105096" y="3117714"/>
            <a:ext cx="1891220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打到後音符消失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並發出音樂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685AE742-1DA4-4986-A482-FA0F1F965F1C}"/>
              </a:ext>
            </a:extLst>
          </p:cNvPr>
          <p:cNvCxnSpPr>
            <a:cxnSpLocks/>
            <a:stCxn id="51" idx="2"/>
            <a:endCxn id="67" idx="0"/>
          </p:cNvCxnSpPr>
          <p:nvPr/>
        </p:nvCxnSpPr>
        <p:spPr>
          <a:xfrm flipH="1">
            <a:off x="6050706" y="2463343"/>
            <a:ext cx="1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2">
            <a:extLst>
              <a:ext uri="{FF2B5EF4-FFF2-40B4-BE49-F238E27FC236}">
                <a16:creationId xmlns:a16="http://schemas.microsoft.com/office/drawing/2014/main" id="{FDFE3363-5265-4400-8D2B-F820E413CE64}"/>
              </a:ext>
            </a:extLst>
          </p:cNvPr>
          <p:cNvSpPr txBox="1">
            <a:spLocks/>
          </p:cNvSpPr>
          <p:nvPr/>
        </p:nvSpPr>
        <p:spPr>
          <a:xfrm>
            <a:off x="838199" y="273208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b="0"/>
              <a:t>breakdown</a:t>
            </a:r>
            <a:endParaRPr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F889B6-B415-45E4-A60A-62B3B59867AE}"/>
              </a:ext>
            </a:extLst>
          </p:cNvPr>
          <p:cNvSpPr/>
          <p:nvPr/>
        </p:nvSpPr>
        <p:spPr>
          <a:xfrm>
            <a:off x="5239420" y="1927174"/>
            <a:ext cx="1622573" cy="5361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太鼓達人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33039B9-3A4E-4C0D-A2E9-4A94539D60F8}"/>
              </a:ext>
            </a:extLst>
          </p:cNvPr>
          <p:cNvSpPr/>
          <p:nvPr/>
        </p:nvSpPr>
        <p:spPr>
          <a:xfrm>
            <a:off x="2190987" y="3117714"/>
            <a:ext cx="1699450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LED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位移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0096D959-0B40-42E9-BC42-F5561A199169}"/>
              </a:ext>
            </a:extLst>
          </p:cNvPr>
          <p:cNvCxnSpPr>
            <a:cxnSpLocks/>
            <a:stCxn id="51" idx="2"/>
            <a:endCxn id="74" idx="0"/>
          </p:cNvCxnSpPr>
          <p:nvPr/>
        </p:nvCxnSpPr>
        <p:spPr>
          <a:xfrm flipH="1">
            <a:off x="3040712" y="2463343"/>
            <a:ext cx="3009995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9FA51D27-F687-4E79-AE5E-07E823CE8D6C}"/>
              </a:ext>
            </a:extLst>
          </p:cNvPr>
          <p:cNvSpPr/>
          <p:nvPr/>
        </p:nvSpPr>
        <p:spPr>
          <a:xfrm>
            <a:off x="7941926" y="3117714"/>
            <a:ext cx="2064384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提早或是太晚打擊時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給予不同回應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3F3CAE1B-4712-4715-AFBE-0922880C967B}"/>
              </a:ext>
            </a:extLst>
          </p:cNvPr>
          <p:cNvCxnSpPr>
            <a:cxnSpLocks/>
            <a:stCxn id="51" idx="2"/>
            <a:endCxn id="39" idx="0"/>
          </p:cNvCxnSpPr>
          <p:nvPr/>
        </p:nvCxnSpPr>
        <p:spPr>
          <a:xfrm>
            <a:off x="6050707" y="2463343"/>
            <a:ext cx="2923411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93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標題 2">
            <a:extLst>
              <a:ext uri="{FF2B5EF4-FFF2-40B4-BE49-F238E27FC236}">
                <a16:creationId xmlns:a16="http://schemas.microsoft.com/office/drawing/2014/main" id="{FDFE3363-5265-4400-8D2B-F820E413CE64}"/>
              </a:ext>
            </a:extLst>
          </p:cNvPr>
          <p:cNvSpPr txBox="1">
            <a:spLocks/>
          </p:cNvSpPr>
          <p:nvPr/>
        </p:nvSpPr>
        <p:spPr>
          <a:xfrm>
            <a:off x="838199" y="273208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b="0"/>
              <a:t>中斷功能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CBBD6E-2968-4BEB-86FB-A2F792ABEB0C}"/>
              </a:ext>
            </a:extLst>
          </p:cNvPr>
          <p:cNvSpPr txBox="1"/>
          <p:nvPr/>
        </p:nvSpPr>
        <p:spPr>
          <a:xfrm>
            <a:off x="1441938" y="1626577"/>
            <a:ext cx="57246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音符到達時，根據打到的時間給予不同的中斷信號</a:t>
            </a:r>
            <a:endParaRPr lang="en-US" altLang="zh-TW"/>
          </a:p>
          <a:p>
            <a:r>
              <a:rPr lang="zh-TW" altLang="en-US"/>
              <a:t>良：在抵達指定ＬＥＤ時打到</a:t>
            </a:r>
            <a:endParaRPr lang="en-US" altLang="zh-TW"/>
          </a:p>
          <a:p>
            <a:r>
              <a:rPr lang="zh-TW" altLang="en-US"/>
              <a:t>可：提早了一個ＬＥＤ或是晚了一個ＬＥＤ的時間打到</a:t>
            </a:r>
            <a:endParaRPr lang="en-US" altLang="zh-TW"/>
          </a:p>
          <a:p>
            <a:r>
              <a:rPr lang="zh-TW" altLang="en-US"/>
              <a:t>不可：沒打到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ＰＳ端中斷程式則是根據結果進行計分</a:t>
            </a:r>
            <a:endParaRPr lang="en-US" altLang="zh-TW"/>
          </a:p>
          <a:p>
            <a:r>
              <a:rPr lang="zh-TW" altLang="en-US"/>
              <a:t>並將結果從ＵＡＲＴ顯示</a:t>
            </a:r>
          </a:p>
        </p:txBody>
      </p:sp>
    </p:spTree>
    <p:extLst>
      <p:ext uri="{BB962C8B-B14F-4D97-AF65-F5344CB8AC3E}">
        <p14:creationId xmlns:p14="http://schemas.microsoft.com/office/powerpoint/2010/main" val="190597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b="0"/>
              <a:t>資訊的流程</a:t>
            </a:r>
            <a:r>
              <a:rPr lang="en-US" altLang="zh-TW" b="0"/>
              <a:t>(</a:t>
            </a:r>
            <a:r>
              <a:rPr lang="zh-TW" altLang="en-US" b="0"/>
              <a:t>資料流</a:t>
            </a:r>
            <a:r>
              <a:rPr lang="en-US" altLang="zh-TW" b="0"/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F3D876-0542-4DF2-BFFE-A67D63FC05FF}"/>
              </a:ext>
            </a:extLst>
          </p:cNvPr>
          <p:cNvSpPr/>
          <p:nvPr/>
        </p:nvSpPr>
        <p:spPr>
          <a:xfrm>
            <a:off x="1449483" y="1688626"/>
            <a:ext cx="2434121" cy="37367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ＰＳ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5D9450-CF02-4389-A485-B39A78019DF6}"/>
              </a:ext>
            </a:extLst>
          </p:cNvPr>
          <p:cNvSpPr/>
          <p:nvPr/>
        </p:nvSpPr>
        <p:spPr>
          <a:xfrm>
            <a:off x="5528615" y="1688626"/>
            <a:ext cx="5082623" cy="2856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ＰＬ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44A0EB-165B-41CA-8556-61E3685DE839}"/>
              </a:ext>
            </a:extLst>
          </p:cNvPr>
          <p:cNvSpPr/>
          <p:nvPr/>
        </p:nvSpPr>
        <p:spPr>
          <a:xfrm>
            <a:off x="5871513" y="2290174"/>
            <a:ext cx="1714441" cy="11569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ＡＸＩ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SmartConnect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</p:cNvCxnSpPr>
          <p:nvPr/>
        </p:nvCxnSpPr>
        <p:spPr>
          <a:xfrm flipH="1">
            <a:off x="3717595" y="3180265"/>
            <a:ext cx="2153918" cy="2059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6" y="2290174"/>
            <a:ext cx="1899139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ARM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r"/>
            <a:r>
              <a:rPr lang="en-US" altLang="zh-TW" dirty="0">
                <a:solidFill>
                  <a:schemeClr val="tx1"/>
                </a:solidFill>
              </a:rPr>
              <a:t>M_AXI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7DD4B0E-0A30-44F2-B51A-651EB05D30E8}"/>
              </a:ext>
            </a:extLst>
          </p:cNvPr>
          <p:cNvCxnSpPr>
            <a:cxnSpLocks/>
          </p:cNvCxnSpPr>
          <p:nvPr/>
        </p:nvCxnSpPr>
        <p:spPr>
          <a:xfrm>
            <a:off x="7585954" y="2450236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7526582" y="340104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AXI-full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E3DE90A-E6CB-47FC-A3BC-C7194AFDE654}"/>
              </a:ext>
            </a:extLst>
          </p:cNvPr>
          <p:cNvSpPr txBox="1"/>
          <p:nvPr/>
        </p:nvSpPr>
        <p:spPr>
          <a:xfrm>
            <a:off x="3959148" y="21652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中斷</a:t>
            </a:r>
            <a:endParaRPr lang="en-US" altLang="zh-TW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A1FA6A-C513-4986-AD5E-494B391FF5DA}"/>
              </a:ext>
            </a:extLst>
          </p:cNvPr>
          <p:cNvCxnSpPr>
            <a:cxnSpLocks/>
          </p:cNvCxnSpPr>
          <p:nvPr/>
        </p:nvCxnSpPr>
        <p:spPr>
          <a:xfrm flipH="1">
            <a:off x="3717595" y="2508006"/>
            <a:ext cx="2135306" cy="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7" y="4125449"/>
            <a:ext cx="1915680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Memory controller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7484198" y="2465310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D7DD4B0E-0A30-44F2-B51A-651EB05D30E8}"/>
              </a:ext>
            </a:extLst>
          </p:cNvPr>
          <p:cNvCxnSpPr>
            <a:cxnSpLocks/>
          </p:cNvCxnSpPr>
          <p:nvPr/>
        </p:nvCxnSpPr>
        <p:spPr>
          <a:xfrm>
            <a:off x="7596760" y="3322308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cxnSpLocks/>
            <a:stCxn id="8" idx="2"/>
            <a:endCxn id="49" idx="3"/>
          </p:cNvCxnSpPr>
          <p:nvPr/>
        </p:nvCxnSpPr>
        <p:spPr>
          <a:xfrm rot="5400000">
            <a:off x="4603027" y="2578198"/>
            <a:ext cx="1256819" cy="2994597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4691977" y="4741466"/>
            <a:ext cx="347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AXI-full</a:t>
            </a:r>
          </a:p>
          <a:p>
            <a:r>
              <a:rPr lang="en-US" altLang="zh-TW"/>
              <a:t>(PL</a:t>
            </a:r>
            <a:r>
              <a:rPr lang="zh-TW" altLang="en-US"/>
              <a:t>作為</a:t>
            </a:r>
            <a:r>
              <a:rPr lang="en-US" altLang="zh-TW"/>
              <a:t>Master</a:t>
            </a:r>
            <a:r>
              <a:rPr lang="zh-TW" altLang="en-US"/>
              <a:t>讀取</a:t>
            </a:r>
            <a:r>
              <a:rPr lang="en-US" altLang="zh-TW"/>
              <a:t>DDR</a:t>
            </a:r>
            <a:r>
              <a:rPr lang="zh-TW" altLang="en-US"/>
              <a:t>資料</a:t>
            </a:r>
            <a:r>
              <a:rPr lang="en-US" altLang="zh-TW"/>
              <a:t>)</a:t>
            </a:r>
            <a:endParaRPr lang="zh-TW" altLang="en-US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  <a:stCxn id="49" idx="0"/>
            <a:endCxn id="28" idx="2"/>
          </p:cNvCxnSpPr>
          <p:nvPr/>
        </p:nvCxnSpPr>
        <p:spPr>
          <a:xfrm flipH="1" flipV="1">
            <a:off x="2768026" y="3447087"/>
            <a:ext cx="8271" cy="67836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  <a:stCxn id="81" idx="0"/>
            <a:endCxn id="49" idx="2"/>
          </p:cNvCxnSpPr>
          <p:nvPr/>
        </p:nvCxnSpPr>
        <p:spPr>
          <a:xfrm flipV="1">
            <a:off x="2776297" y="5282362"/>
            <a:ext cx="0" cy="45202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2023751" y="5734387"/>
            <a:ext cx="150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DDR</a:t>
            </a:r>
            <a:r>
              <a:rPr lang="zh-TW" altLang="en-US"/>
              <a:t> </a:t>
            </a:r>
            <a:r>
              <a:rPr lang="en-US" altLang="zh-TW"/>
              <a:t>Memory 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0ECFC17-20FA-45DB-94BC-F51D1B65F10C}"/>
              </a:ext>
            </a:extLst>
          </p:cNvPr>
          <p:cNvSpPr txBox="1"/>
          <p:nvPr/>
        </p:nvSpPr>
        <p:spPr>
          <a:xfrm>
            <a:off x="3937869" y="28578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給予設定資料</a:t>
            </a:r>
            <a:endParaRPr lang="en-US" altLang="zh-TW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951F937-5714-4767-9BA6-AC224460BB5E}"/>
              </a:ext>
            </a:extLst>
          </p:cNvPr>
          <p:cNvSpPr txBox="1"/>
          <p:nvPr/>
        </p:nvSpPr>
        <p:spPr>
          <a:xfrm>
            <a:off x="3943255" y="3190349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DE9287C-4798-4230-9521-21C0D37112A8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170561" y="2868631"/>
            <a:ext cx="6478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CEBBDFD-20A5-4668-8150-73071E8970B8}"/>
              </a:ext>
            </a:extLst>
          </p:cNvPr>
          <p:cNvSpPr txBox="1"/>
          <p:nvPr/>
        </p:nvSpPr>
        <p:spPr>
          <a:xfrm>
            <a:off x="469600" y="2683963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URAT</a:t>
            </a:r>
            <a:endParaRPr lang="en-US" altLang="zh-TW" dirty="0"/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C56C870E-85FE-4C9F-881F-58CADCB2AFF2}"/>
              </a:ext>
            </a:extLst>
          </p:cNvPr>
          <p:cNvCxnSpPr>
            <a:cxnSpLocks/>
          </p:cNvCxnSpPr>
          <p:nvPr/>
        </p:nvCxnSpPr>
        <p:spPr>
          <a:xfrm>
            <a:off x="9923369" y="2881289"/>
            <a:ext cx="0" cy="49812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61C1243-0791-4914-902A-7E1877FDFD2E}"/>
              </a:ext>
            </a:extLst>
          </p:cNvPr>
          <p:cNvSpPr/>
          <p:nvPr/>
        </p:nvSpPr>
        <p:spPr>
          <a:xfrm>
            <a:off x="9801117" y="3379411"/>
            <a:ext cx="736334" cy="55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Bram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A960D40-12DE-430C-B711-05C079FF6A5F}"/>
              </a:ext>
            </a:extLst>
          </p:cNvPr>
          <p:cNvSpPr/>
          <p:nvPr/>
        </p:nvSpPr>
        <p:spPr>
          <a:xfrm>
            <a:off x="8288638" y="1918490"/>
            <a:ext cx="1899139" cy="9627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Slave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太鼓</a:t>
            </a:r>
            <a:r>
              <a:rPr lang="ja-JP" altLang="en-US">
                <a:solidFill>
                  <a:schemeClr val="tx1"/>
                </a:solidFill>
              </a:rPr>
              <a:t>の</a:t>
            </a:r>
            <a:r>
              <a:rPr lang="zh-TW" altLang="en-US">
                <a:solidFill>
                  <a:schemeClr val="tx1"/>
                </a:solidFill>
              </a:rPr>
              <a:t>達</a:t>
            </a:r>
            <a:r>
              <a:rPr lang="zh-TW" altLang="en-US" dirty="0">
                <a:solidFill>
                  <a:schemeClr val="tx1"/>
                </a:solidFill>
              </a:rPr>
              <a:t>人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D0DD180-1B5E-4A26-8FB1-CF153B437507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10198111" y="2769183"/>
            <a:ext cx="1138852" cy="1201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7B93839-B100-469E-8A33-80232E3794E9}"/>
              </a:ext>
            </a:extLst>
          </p:cNvPr>
          <p:cNvSpPr txBox="1"/>
          <p:nvPr/>
        </p:nvSpPr>
        <p:spPr>
          <a:xfrm>
            <a:off x="11336963" y="1889270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B72CB4A-971F-4BDE-B7E0-589781B56DB8}"/>
              </a:ext>
            </a:extLst>
          </p:cNvPr>
          <p:cNvSpPr txBox="1"/>
          <p:nvPr/>
        </p:nvSpPr>
        <p:spPr>
          <a:xfrm>
            <a:off x="11313922" y="234995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MUSIC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99DB497-225E-453F-BDC6-F9C9654EC138}"/>
              </a:ext>
            </a:extLst>
          </p:cNvPr>
          <p:cNvSpPr txBox="1"/>
          <p:nvPr/>
        </p:nvSpPr>
        <p:spPr>
          <a:xfrm>
            <a:off x="11336963" y="2596533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954E6914-FD5C-4B76-BF44-09A7512E2A9C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10198110" y="2069402"/>
            <a:ext cx="1138853" cy="453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8B08526-9A09-435B-8C18-E01984E04AA0}"/>
              </a:ext>
            </a:extLst>
          </p:cNvPr>
          <p:cNvSpPr txBox="1"/>
          <p:nvPr/>
        </p:nvSpPr>
        <p:spPr>
          <a:xfrm>
            <a:off x="11313922" y="214017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61CB6CE5-BB34-44B8-9010-0322F8DABB59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0198110" y="2311503"/>
            <a:ext cx="1115812" cy="133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E9D0497-59A6-4489-A2D4-4E9A77FAE062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10208443" y="2534621"/>
            <a:ext cx="1105479" cy="668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BBF52EFE-B683-4439-9130-CEA9BE98F24E}"/>
              </a:ext>
            </a:extLst>
          </p:cNvPr>
          <p:cNvSpPr/>
          <p:nvPr/>
        </p:nvSpPr>
        <p:spPr>
          <a:xfrm>
            <a:off x="8293435" y="3053831"/>
            <a:ext cx="1130539" cy="8587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>
                <a:solidFill>
                  <a:schemeClr val="tx1"/>
                </a:solidFill>
              </a:rPr>
              <a:t>MASTER</a:t>
            </a: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DDR</a:t>
            </a:r>
            <a:r>
              <a:rPr lang="zh-TW" altLang="en-US">
                <a:solidFill>
                  <a:schemeClr val="tx1"/>
                </a:solidFill>
              </a:rPr>
              <a:t> 讀取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23F41CA-973E-4759-A824-0ABBB502A5B7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9423974" y="3658567"/>
            <a:ext cx="377143" cy="78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6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遊戲玩法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173015" y="1486878"/>
            <a:ext cx="82347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1.</a:t>
            </a:r>
            <a:r>
              <a:rPr lang="zh-TW" altLang="en-US"/>
              <a:t>遊戲開始後，內建音樂開始撥放</a:t>
            </a:r>
            <a:endParaRPr lang="en-US" altLang="zh-TW"/>
          </a:p>
          <a:p>
            <a:r>
              <a:rPr lang="en-US" altLang="zh-TW"/>
              <a:t>2.</a:t>
            </a:r>
            <a:r>
              <a:rPr lang="zh-TW" altLang="en-US"/>
              <a:t>發出音符</a:t>
            </a:r>
            <a:r>
              <a:rPr lang="en-US" altLang="zh-TW"/>
              <a:t>,</a:t>
            </a:r>
            <a:r>
              <a:rPr lang="zh-TW" altLang="en-US"/>
              <a:t>音符到達位置時發聲</a:t>
            </a:r>
            <a:endParaRPr lang="en-US" altLang="zh-TW"/>
          </a:p>
          <a:p>
            <a:r>
              <a:rPr lang="en-US" altLang="zh-TW"/>
              <a:t>3.</a:t>
            </a:r>
            <a:r>
              <a:rPr lang="zh-TW" altLang="en-US"/>
              <a:t>當音樂發出時，按下按鈕將音符打落</a:t>
            </a:r>
            <a:endParaRPr lang="en-US" altLang="zh-TW"/>
          </a:p>
          <a:p>
            <a:r>
              <a:rPr lang="en-US" altLang="zh-TW"/>
              <a:t>4.</a:t>
            </a:r>
            <a:r>
              <a:rPr lang="zh-TW" altLang="en-US"/>
              <a:t>根據打落音符的成績回報中斷信號，並於</a:t>
            </a:r>
            <a:r>
              <a:rPr lang="en-US" altLang="zh-TW"/>
              <a:t>UART</a:t>
            </a:r>
            <a:r>
              <a:rPr lang="zh-TW" altLang="en-US"/>
              <a:t>顯示成績</a:t>
            </a:r>
            <a:endParaRPr lang="en-US" altLang="zh-TW"/>
          </a:p>
          <a:p>
            <a:endParaRPr lang="en-US" altLang="zh-TW"/>
          </a:p>
          <a:p>
            <a:r>
              <a:rPr lang="zh-TW" altLang="en-US"/>
              <a:t>設定</a:t>
            </a:r>
            <a:r>
              <a:rPr lang="en-US" altLang="zh-TW"/>
              <a:t>:</a:t>
            </a:r>
            <a:r>
              <a:rPr lang="zh-TW" altLang="en-US"/>
              <a:t>於</a:t>
            </a:r>
            <a:r>
              <a:rPr lang="en-US" altLang="zh-TW"/>
              <a:t>UART</a:t>
            </a:r>
            <a:r>
              <a:rPr lang="zh-TW" altLang="en-US"/>
              <a:t>設定</a:t>
            </a:r>
            <a:r>
              <a:rPr lang="en-US" altLang="zh-TW"/>
              <a:t>(0~3)(0</a:t>
            </a:r>
            <a:r>
              <a:rPr lang="zh-TW" altLang="en-US"/>
              <a:t>為最快</a:t>
            </a:r>
            <a:r>
              <a:rPr lang="en-US" altLang="zh-TW"/>
              <a:t>)</a:t>
            </a:r>
            <a:endParaRPr lang="zh-TW" altLang="en-US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34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b="0"/>
              <a:t>資訊的流程</a:t>
            </a:r>
            <a:r>
              <a:rPr lang="en-US" altLang="zh-TW" b="0"/>
              <a:t>(</a:t>
            </a:r>
            <a:r>
              <a:rPr lang="zh-TW" altLang="en-US" b="0"/>
              <a:t>資料流</a:t>
            </a:r>
            <a:r>
              <a:rPr lang="en-US" altLang="zh-TW" b="0"/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F3D876-0542-4DF2-BFFE-A67D63FC05FF}"/>
              </a:ext>
            </a:extLst>
          </p:cNvPr>
          <p:cNvSpPr/>
          <p:nvPr/>
        </p:nvSpPr>
        <p:spPr>
          <a:xfrm>
            <a:off x="1449483" y="1688626"/>
            <a:ext cx="2434121" cy="37367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ＰＳ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5D9450-CF02-4389-A485-B39A78019DF6}"/>
              </a:ext>
            </a:extLst>
          </p:cNvPr>
          <p:cNvSpPr/>
          <p:nvPr/>
        </p:nvSpPr>
        <p:spPr>
          <a:xfrm>
            <a:off x="5528615" y="1688626"/>
            <a:ext cx="5082623" cy="2856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ＰＬ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44A0EB-165B-41CA-8556-61E3685DE839}"/>
              </a:ext>
            </a:extLst>
          </p:cNvPr>
          <p:cNvSpPr/>
          <p:nvPr/>
        </p:nvSpPr>
        <p:spPr>
          <a:xfrm>
            <a:off x="5871513" y="2290174"/>
            <a:ext cx="1714441" cy="11569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ＡＸＩ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SmartConnect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</p:cNvCxnSpPr>
          <p:nvPr/>
        </p:nvCxnSpPr>
        <p:spPr>
          <a:xfrm flipH="1">
            <a:off x="3717595" y="3180265"/>
            <a:ext cx="2153918" cy="2059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6" y="2290174"/>
            <a:ext cx="1899139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ARM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r"/>
            <a:r>
              <a:rPr lang="en-US" altLang="zh-TW" dirty="0">
                <a:solidFill>
                  <a:schemeClr val="tx1"/>
                </a:solidFill>
              </a:rPr>
              <a:t>M_AXI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7DD4B0E-0A30-44F2-B51A-651EB05D30E8}"/>
              </a:ext>
            </a:extLst>
          </p:cNvPr>
          <p:cNvCxnSpPr>
            <a:cxnSpLocks/>
          </p:cNvCxnSpPr>
          <p:nvPr/>
        </p:nvCxnSpPr>
        <p:spPr>
          <a:xfrm>
            <a:off x="7585954" y="2450236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7526582" y="340104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AXI-full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E3DE90A-E6CB-47FC-A3BC-C7194AFDE654}"/>
              </a:ext>
            </a:extLst>
          </p:cNvPr>
          <p:cNvSpPr txBox="1"/>
          <p:nvPr/>
        </p:nvSpPr>
        <p:spPr>
          <a:xfrm>
            <a:off x="3959148" y="21652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中斷</a:t>
            </a:r>
            <a:endParaRPr lang="en-US" altLang="zh-TW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A1FA6A-C513-4986-AD5E-494B391FF5DA}"/>
              </a:ext>
            </a:extLst>
          </p:cNvPr>
          <p:cNvCxnSpPr>
            <a:cxnSpLocks/>
          </p:cNvCxnSpPr>
          <p:nvPr/>
        </p:nvCxnSpPr>
        <p:spPr>
          <a:xfrm flipH="1">
            <a:off x="3717595" y="2508006"/>
            <a:ext cx="2135306" cy="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7" y="4125449"/>
            <a:ext cx="1915680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Memory controller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7484198" y="2465310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D7DD4B0E-0A30-44F2-B51A-651EB05D30E8}"/>
              </a:ext>
            </a:extLst>
          </p:cNvPr>
          <p:cNvCxnSpPr>
            <a:cxnSpLocks/>
          </p:cNvCxnSpPr>
          <p:nvPr/>
        </p:nvCxnSpPr>
        <p:spPr>
          <a:xfrm>
            <a:off x="7596760" y="3322308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cxnSpLocks/>
            <a:stCxn id="8" idx="2"/>
            <a:endCxn id="49" idx="3"/>
          </p:cNvCxnSpPr>
          <p:nvPr/>
        </p:nvCxnSpPr>
        <p:spPr>
          <a:xfrm rot="5400000">
            <a:off x="4603027" y="2578198"/>
            <a:ext cx="1256819" cy="2994597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4691977" y="4741466"/>
            <a:ext cx="347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AXI-full</a:t>
            </a:r>
          </a:p>
          <a:p>
            <a:r>
              <a:rPr lang="en-US" altLang="zh-TW"/>
              <a:t>(PL</a:t>
            </a:r>
            <a:r>
              <a:rPr lang="zh-TW" altLang="en-US"/>
              <a:t>作為</a:t>
            </a:r>
            <a:r>
              <a:rPr lang="en-US" altLang="zh-TW"/>
              <a:t>Master</a:t>
            </a:r>
            <a:r>
              <a:rPr lang="zh-TW" altLang="en-US"/>
              <a:t>讀取</a:t>
            </a:r>
            <a:r>
              <a:rPr lang="en-US" altLang="zh-TW"/>
              <a:t>DDR</a:t>
            </a:r>
            <a:r>
              <a:rPr lang="zh-TW" altLang="en-US"/>
              <a:t>資料</a:t>
            </a:r>
            <a:r>
              <a:rPr lang="en-US" altLang="zh-TW"/>
              <a:t>)</a:t>
            </a:r>
            <a:endParaRPr lang="zh-TW" altLang="en-US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  <a:stCxn id="49" idx="0"/>
            <a:endCxn id="28" idx="2"/>
          </p:cNvCxnSpPr>
          <p:nvPr/>
        </p:nvCxnSpPr>
        <p:spPr>
          <a:xfrm flipH="1" flipV="1">
            <a:off x="2768026" y="3447087"/>
            <a:ext cx="8271" cy="67836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  <a:stCxn id="81" idx="0"/>
            <a:endCxn id="49" idx="2"/>
          </p:cNvCxnSpPr>
          <p:nvPr/>
        </p:nvCxnSpPr>
        <p:spPr>
          <a:xfrm flipV="1">
            <a:off x="2776297" y="5282362"/>
            <a:ext cx="0" cy="45202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2023751" y="5734387"/>
            <a:ext cx="150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DDR</a:t>
            </a:r>
            <a:r>
              <a:rPr lang="zh-TW" altLang="en-US"/>
              <a:t> </a:t>
            </a:r>
            <a:r>
              <a:rPr lang="en-US" altLang="zh-TW"/>
              <a:t>Memory 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0ECFC17-20FA-45DB-94BC-F51D1B65F10C}"/>
              </a:ext>
            </a:extLst>
          </p:cNvPr>
          <p:cNvSpPr txBox="1"/>
          <p:nvPr/>
        </p:nvSpPr>
        <p:spPr>
          <a:xfrm>
            <a:off x="3937869" y="28578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給予設定資料</a:t>
            </a:r>
            <a:endParaRPr lang="en-US" altLang="zh-TW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951F937-5714-4767-9BA6-AC224460BB5E}"/>
              </a:ext>
            </a:extLst>
          </p:cNvPr>
          <p:cNvSpPr txBox="1"/>
          <p:nvPr/>
        </p:nvSpPr>
        <p:spPr>
          <a:xfrm>
            <a:off x="3943255" y="3190349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DE9287C-4798-4230-9521-21C0D37112A8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170561" y="2868631"/>
            <a:ext cx="6478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CEBBDFD-20A5-4668-8150-73071E8970B8}"/>
              </a:ext>
            </a:extLst>
          </p:cNvPr>
          <p:cNvSpPr txBox="1"/>
          <p:nvPr/>
        </p:nvSpPr>
        <p:spPr>
          <a:xfrm>
            <a:off x="469600" y="2683963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URAT</a:t>
            </a:r>
            <a:endParaRPr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6410BE-5AC6-4337-BE23-D0175A7EDAC9}"/>
              </a:ext>
            </a:extLst>
          </p:cNvPr>
          <p:cNvSpPr txBox="1"/>
          <p:nvPr/>
        </p:nvSpPr>
        <p:spPr>
          <a:xfrm>
            <a:off x="4682330" y="3207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1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4D2242F-1F48-4989-9018-6CF855D527EA}"/>
              </a:ext>
            </a:extLst>
          </p:cNvPr>
          <p:cNvSpPr txBox="1"/>
          <p:nvPr/>
        </p:nvSpPr>
        <p:spPr>
          <a:xfrm>
            <a:off x="7693567" y="2105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1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0BB2E65-A6B2-4D92-88B4-F51248703404}"/>
              </a:ext>
            </a:extLst>
          </p:cNvPr>
          <p:cNvSpPr txBox="1"/>
          <p:nvPr/>
        </p:nvSpPr>
        <p:spPr>
          <a:xfrm>
            <a:off x="185005" y="290400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2</a:t>
            </a:r>
          </a:p>
          <a:p>
            <a:r>
              <a:rPr lang="zh-TW" altLang="en-US">
                <a:solidFill>
                  <a:srgbClr val="FF0000"/>
                </a:solidFill>
              </a:rPr>
              <a:t>寫音符資料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96994FA-5CA1-450E-AB75-82E95316DB44}"/>
              </a:ext>
            </a:extLst>
          </p:cNvPr>
          <p:cNvSpPr txBox="1"/>
          <p:nvPr/>
        </p:nvSpPr>
        <p:spPr>
          <a:xfrm>
            <a:off x="1711325" y="3479118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3</a:t>
            </a:r>
          </a:p>
          <a:p>
            <a:r>
              <a:rPr lang="zh-TW" altLang="en-US">
                <a:solidFill>
                  <a:srgbClr val="FF0000"/>
                </a:solidFill>
              </a:rPr>
              <a:t>存入</a:t>
            </a:r>
            <a:r>
              <a:rPr lang="en-US" altLang="zh-TW">
                <a:solidFill>
                  <a:srgbClr val="FF0000"/>
                </a:solidFill>
              </a:rPr>
              <a:t>DDR</a:t>
            </a:r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DCFEF591-B611-489D-97C1-439C8ADF8B6A}"/>
              </a:ext>
            </a:extLst>
          </p:cNvPr>
          <p:cNvCxnSpPr>
            <a:cxnSpLocks/>
          </p:cNvCxnSpPr>
          <p:nvPr/>
        </p:nvCxnSpPr>
        <p:spPr>
          <a:xfrm>
            <a:off x="9923369" y="2881289"/>
            <a:ext cx="0" cy="49812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507EBC0D-8BED-4FF2-9682-C2335383F3EA}"/>
              </a:ext>
            </a:extLst>
          </p:cNvPr>
          <p:cNvSpPr/>
          <p:nvPr/>
        </p:nvSpPr>
        <p:spPr>
          <a:xfrm>
            <a:off x="9801117" y="3379411"/>
            <a:ext cx="736334" cy="55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Bram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73E32C3-FC9E-4E52-AEE6-9EDA358ACAD3}"/>
              </a:ext>
            </a:extLst>
          </p:cNvPr>
          <p:cNvSpPr/>
          <p:nvPr/>
        </p:nvSpPr>
        <p:spPr>
          <a:xfrm>
            <a:off x="8288638" y="1918490"/>
            <a:ext cx="1899139" cy="9627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Slave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太鼓</a:t>
            </a:r>
            <a:r>
              <a:rPr lang="ja-JP" altLang="en-US">
                <a:solidFill>
                  <a:schemeClr val="tx1"/>
                </a:solidFill>
              </a:rPr>
              <a:t>の</a:t>
            </a:r>
            <a:r>
              <a:rPr lang="zh-TW" altLang="en-US">
                <a:solidFill>
                  <a:schemeClr val="tx1"/>
                </a:solidFill>
              </a:rPr>
              <a:t>達人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AB6DD00C-9FDE-43C8-8447-6F9330BDB31E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10198111" y="2769183"/>
            <a:ext cx="1138852" cy="1201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A299F8-7558-4D4C-9ACA-AC1E69B1F0BD}"/>
              </a:ext>
            </a:extLst>
          </p:cNvPr>
          <p:cNvSpPr txBox="1"/>
          <p:nvPr/>
        </p:nvSpPr>
        <p:spPr>
          <a:xfrm>
            <a:off x="11336963" y="1889270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44DBD28-3726-47B1-9687-7DFD674A15E5}"/>
              </a:ext>
            </a:extLst>
          </p:cNvPr>
          <p:cNvSpPr txBox="1"/>
          <p:nvPr/>
        </p:nvSpPr>
        <p:spPr>
          <a:xfrm>
            <a:off x="11313922" y="234995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MUSIC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0E70693-874F-4FB1-B1D7-0463E5FAF803}"/>
              </a:ext>
            </a:extLst>
          </p:cNvPr>
          <p:cNvSpPr txBox="1"/>
          <p:nvPr/>
        </p:nvSpPr>
        <p:spPr>
          <a:xfrm>
            <a:off x="11336963" y="2596533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0E751A0A-6E58-4DF5-B557-940C2EC6EF79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10198110" y="2069402"/>
            <a:ext cx="1138853" cy="453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5844928-9E3A-44A2-A04D-BE261243AC95}"/>
              </a:ext>
            </a:extLst>
          </p:cNvPr>
          <p:cNvSpPr txBox="1"/>
          <p:nvPr/>
        </p:nvSpPr>
        <p:spPr>
          <a:xfrm>
            <a:off x="11313922" y="214017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24B4B09B-A30A-44C0-8B08-18D039844E71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0198110" y="2311503"/>
            <a:ext cx="1115812" cy="133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AC02641-9F5C-4910-98F7-72AAAD4C3EC9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10208443" y="2534621"/>
            <a:ext cx="1105479" cy="668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6D5BE465-1C60-4D1E-B12E-0C2EF2993A74}"/>
              </a:ext>
            </a:extLst>
          </p:cNvPr>
          <p:cNvSpPr/>
          <p:nvPr/>
        </p:nvSpPr>
        <p:spPr>
          <a:xfrm>
            <a:off x="8293435" y="3053831"/>
            <a:ext cx="1130539" cy="8587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>
                <a:solidFill>
                  <a:schemeClr val="tx1"/>
                </a:solidFill>
              </a:rPr>
              <a:t>MASTER</a:t>
            </a: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DDR</a:t>
            </a:r>
            <a:r>
              <a:rPr lang="zh-TW" altLang="en-US">
                <a:solidFill>
                  <a:schemeClr val="tx1"/>
                </a:solidFill>
              </a:rPr>
              <a:t> 讀取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D212E4B-D9AB-4F0D-A8CA-5D07154EA222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9423974" y="3658567"/>
            <a:ext cx="377143" cy="78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312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b="0"/>
              <a:t>資訊的流程</a:t>
            </a:r>
            <a:r>
              <a:rPr lang="en-US" altLang="zh-TW" b="0"/>
              <a:t>(</a:t>
            </a:r>
            <a:r>
              <a:rPr lang="zh-TW" altLang="en-US" b="0"/>
              <a:t>資料流</a:t>
            </a:r>
            <a:r>
              <a:rPr lang="en-US" altLang="zh-TW" b="0"/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F3D876-0542-4DF2-BFFE-A67D63FC05FF}"/>
              </a:ext>
            </a:extLst>
          </p:cNvPr>
          <p:cNvSpPr/>
          <p:nvPr/>
        </p:nvSpPr>
        <p:spPr>
          <a:xfrm>
            <a:off x="1449483" y="1688626"/>
            <a:ext cx="2434121" cy="37367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ＰＳ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5D9450-CF02-4389-A485-B39A78019DF6}"/>
              </a:ext>
            </a:extLst>
          </p:cNvPr>
          <p:cNvSpPr/>
          <p:nvPr/>
        </p:nvSpPr>
        <p:spPr>
          <a:xfrm>
            <a:off x="5528615" y="1688626"/>
            <a:ext cx="5082623" cy="2856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ＰＬ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44A0EB-165B-41CA-8556-61E3685DE839}"/>
              </a:ext>
            </a:extLst>
          </p:cNvPr>
          <p:cNvSpPr/>
          <p:nvPr/>
        </p:nvSpPr>
        <p:spPr>
          <a:xfrm>
            <a:off x="5871513" y="2290174"/>
            <a:ext cx="1714441" cy="11569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ＡＸＩ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SmartConnect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</p:cNvCxnSpPr>
          <p:nvPr/>
        </p:nvCxnSpPr>
        <p:spPr>
          <a:xfrm flipH="1">
            <a:off x="3717595" y="3180265"/>
            <a:ext cx="2153918" cy="2059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6" y="2290174"/>
            <a:ext cx="1899139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ARM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r"/>
            <a:r>
              <a:rPr lang="en-US" altLang="zh-TW" dirty="0">
                <a:solidFill>
                  <a:schemeClr val="tx1"/>
                </a:solidFill>
              </a:rPr>
              <a:t>M_AXI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7DD4B0E-0A30-44F2-B51A-651EB05D30E8}"/>
              </a:ext>
            </a:extLst>
          </p:cNvPr>
          <p:cNvCxnSpPr>
            <a:cxnSpLocks/>
          </p:cNvCxnSpPr>
          <p:nvPr/>
        </p:nvCxnSpPr>
        <p:spPr>
          <a:xfrm>
            <a:off x="7585954" y="2450236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7526582" y="340104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AXI-full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E3DE90A-E6CB-47FC-A3BC-C7194AFDE654}"/>
              </a:ext>
            </a:extLst>
          </p:cNvPr>
          <p:cNvSpPr txBox="1"/>
          <p:nvPr/>
        </p:nvSpPr>
        <p:spPr>
          <a:xfrm>
            <a:off x="3959148" y="21652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中斷</a:t>
            </a:r>
            <a:endParaRPr lang="en-US" altLang="zh-TW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A1FA6A-C513-4986-AD5E-494B391FF5DA}"/>
              </a:ext>
            </a:extLst>
          </p:cNvPr>
          <p:cNvCxnSpPr>
            <a:cxnSpLocks/>
          </p:cNvCxnSpPr>
          <p:nvPr/>
        </p:nvCxnSpPr>
        <p:spPr>
          <a:xfrm flipH="1">
            <a:off x="3717595" y="2508006"/>
            <a:ext cx="2135306" cy="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7" y="4125449"/>
            <a:ext cx="1915680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Memory controller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7484198" y="2465310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D7DD4B0E-0A30-44F2-B51A-651EB05D30E8}"/>
              </a:ext>
            </a:extLst>
          </p:cNvPr>
          <p:cNvCxnSpPr>
            <a:cxnSpLocks/>
          </p:cNvCxnSpPr>
          <p:nvPr/>
        </p:nvCxnSpPr>
        <p:spPr>
          <a:xfrm>
            <a:off x="7596760" y="3322308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cxnSpLocks/>
            <a:stCxn id="8" idx="2"/>
            <a:endCxn id="49" idx="3"/>
          </p:cNvCxnSpPr>
          <p:nvPr/>
        </p:nvCxnSpPr>
        <p:spPr>
          <a:xfrm rot="5400000">
            <a:off x="4603027" y="2578198"/>
            <a:ext cx="1256819" cy="2994597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4691977" y="4741466"/>
            <a:ext cx="347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AXI-full</a:t>
            </a:r>
          </a:p>
          <a:p>
            <a:r>
              <a:rPr lang="en-US" altLang="zh-TW"/>
              <a:t>(PL</a:t>
            </a:r>
            <a:r>
              <a:rPr lang="zh-TW" altLang="en-US"/>
              <a:t>作為</a:t>
            </a:r>
            <a:r>
              <a:rPr lang="en-US" altLang="zh-TW"/>
              <a:t>Master</a:t>
            </a:r>
            <a:r>
              <a:rPr lang="zh-TW" altLang="en-US"/>
              <a:t>讀取</a:t>
            </a:r>
            <a:r>
              <a:rPr lang="en-US" altLang="zh-TW"/>
              <a:t>DDR</a:t>
            </a:r>
            <a:r>
              <a:rPr lang="zh-TW" altLang="en-US"/>
              <a:t>資料</a:t>
            </a:r>
            <a:r>
              <a:rPr lang="en-US" altLang="zh-TW"/>
              <a:t>)</a:t>
            </a:r>
            <a:endParaRPr lang="zh-TW" altLang="en-US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  <a:stCxn id="49" idx="0"/>
            <a:endCxn id="28" idx="2"/>
          </p:cNvCxnSpPr>
          <p:nvPr/>
        </p:nvCxnSpPr>
        <p:spPr>
          <a:xfrm flipH="1" flipV="1">
            <a:off x="2768026" y="3447087"/>
            <a:ext cx="8271" cy="67836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  <a:stCxn id="81" idx="0"/>
            <a:endCxn id="49" idx="2"/>
          </p:cNvCxnSpPr>
          <p:nvPr/>
        </p:nvCxnSpPr>
        <p:spPr>
          <a:xfrm flipV="1">
            <a:off x="2776297" y="5282362"/>
            <a:ext cx="0" cy="45202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2023751" y="5734387"/>
            <a:ext cx="150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DDR</a:t>
            </a:r>
            <a:r>
              <a:rPr lang="zh-TW" altLang="en-US"/>
              <a:t> </a:t>
            </a:r>
            <a:r>
              <a:rPr lang="en-US" altLang="zh-TW"/>
              <a:t>Memory 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0ECFC17-20FA-45DB-94BC-F51D1B65F10C}"/>
              </a:ext>
            </a:extLst>
          </p:cNvPr>
          <p:cNvSpPr txBox="1"/>
          <p:nvPr/>
        </p:nvSpPr>
        <p:spPr>
          <a:xfrm>
            <a:off x="3937869" y="28578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給予設定資料</a:t>
            </a:r>
            <a:endParaRPr lang="en-US" altLang="zh-TW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951F937-5714-4767-9BA6-AC224460BB5E}"/>
              </a:ext>
            </a:extLst>
          </p:cNvPr>
          <p:cNvSpPr txBox="1"/>
          <p:nvPr/>
        </p:nvSpPr>
        <p:spPr>
          <a:xfrm>
            <a:off x="3943255" y="3190349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DE9287C-4798-4230-9521-21C0D37112A8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170561" y="2868631"/>
            <a:ext cx="6478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CEBBDFD-20A5-4668-8150-73071E8970B8}"/>
              </a:ext>
            </a:extLst>
          </p:cNvPr>
          <p:cNvSpPr txBox="1"/>
          <p:nvPr/>
        </p:nvSpPr>
        <p:spPr>
          <a:xfrm>
            <a:off x="469600" y="2683963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URAT</a:t>
            </a:r>
            <a:endParaRPr lang="en-US" altLang="zh-TW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A6B7876-E99E-4B76-A64E-BE5EFF4F0754}"/>
              </a:ext>
            </a:extLst>
          </p:cNvPr>
          <p:cNvSpPr txBox="1"/>
          <p:nvPr/>
        </p:nvSpPr>
        <p:spPr>
          <a:xfrm>
            <a:off x="10569407" y="1351990"/>
            <a:ext cx="178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4</a:t>
            </a:r>
          </a:p>
          <a:p>
            <a:pPr algn="ctr"/>
            <a:r>
              <a:rPr lang="en-US" altLang="zh-TW">
                <a:solidFill>
                  <a:srgbClr val="FF0000"/>
                </a:solidFill>
              </a:rPr>
              <a:t>PL</a:t>
            </a:r>
            <a:r>
              <a:rPr lang="zh-TW" altLang="en-US">
                <a:solidFill>
                  <a:srgbClr val="FF0000"/>
                </a:solidFill>
              </a:rPr>
              <a:t>按下開始按鈕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ADE1635-E3AA-4BB2-B2FF-35C7497DAA81}"/>
              </a:ext>
            </a:extLst>
          </p:cNvPr>
          <p:cNvSpPr txBox="1"/>
          <p:nvPr/>
        </p:nvSpPr>
        <p:spPr>
          <a:xfrm>
            <a:off x="4856552" y="5321728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5</a:t>
            </a:r>
          </a:p>
          <a:p>
            <a:pPr algn="ctr"/>
            <a:r>
              <a:rPr lang="zh-TW" altLang="en-US">
                <a:solidFill>
                  <a:srgbClr val="FF0000"/>
                </a:solidFill>
              </a:rPr>
              <a:t>讀取</a:t>
            </a:r>
            <a:r>
              <a:rPr lang="en-US" altLang="zh-TW">
                <a:solidFill>
                  <a:srgbClr val="FF0000"/>
                </a:solidFill>
              </a:rPr>
              <a:t>DDR</a:t>
            </a:r>
            <a:r>
              <a:rPr lang="zh-TW" altLang="en-US">
                <a:solidFill>
                  <a:srgbClr val="FF0000"/>
                </a:solidFill>
              </a:rPr>
              <a:t>資料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AA67EB5-7CEC-4E44-8936-6A90591F898B}"/>
              </a:ext>
            </a:extLst>
          </p:cNvPr>
          <p:cNvSpPr txBox="1"/>
          <p:nvPr/>
        </p:nvSpPr>
        <p:spPr>
          <a:xfrm>
            <a:off x="8603812" y="4523331"/>
            <a:ext cx="1226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6</a:t>
            </a:r>
          </a:p>
          <a:p>
            <a:pPr algn="ctr"/>
            <a:r>
              <a:rPr lang="en-US" altLang="zh-TW">
                <a:solidFill>
                  <a:srgbClr val="FF0000"/>
                </a:solidFill>
              </a:rPr>
              <a:t>DDR</a:t>
            </a:r>
            <a:r>
              <a:rPr lang="zh-TW" altLang="en-US">
                <a:solidFill>
                  <a:srgbClr val="FF0000"/>
                </a:solidFill>
              </a:rPr>
              <a:t>資料</a:t>
            </a:r>
            <a:endParaRPr lang="en-US" altLang="zh-TW">
              <a:solidFill>
                <a:srgbClr val="FF0000"/>
              </a:solidFill>
            </a:endParaRPr>
          </a:p>
          <a:p>
            <a:pPr algn="ctr"/>
            <a:r>
              <a:rPr lang="zh-TW" altLang="en-US">
                <a:solidFill>
                  <a:srgbClr val="FF0000"/>
                </a:solidFill>
              </a:rPr>
              <a:t>寫入</a:t>
            </a:r>
            <a:r>
              <a:rPr lang="en-US" altLang="zh-TW">
                <a:solidFill>
                  <a:srgbClr val="FF0000"/>
                </a:solidFill>
              </a:rPr>
              <a:t>BRAM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2AED9086-209D-4BC6-B723-7C8211C7F551}"/>
              </a:ext>
            </a:extLst>
          </p:cNvPr>
          <p:cNvCxnSpPr>
            <a:cxnSpLocks/>
          </p:cNvCxnSpPr>
          <p:nvPr/>
        </p:nvCxnSpPr>
        <p:spPr>
          <a:xfrm>
            <a:off x="9923369" y="2881289"/>
            <a:ext cx="0" cy="49812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F6089066-E88B-49F2-BFE5-87E9F6C88C23}"/>
              </a:ext>
            </a:extLst>
          </p:cNvPr>
          <p:cNvSpPr/>
          <p:nvPr/>
        </p:nvSpPr>
        <p:spPr>
          <a:xfrm>
            <a:off x="9801117" y="3379411"/>
            <a:ext cx="736334" cy="55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Bram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88818B3-2749-48B4-8D75-ACCB7965D5A6}"/>
              </a:ext>
            </a:extLst>
          </p:cNvPr>
          <p:cNvSpPr/>
          <p:nvPr/>
        </p:nvSpPr>
        <p:spPr>
          <a:xfrm>
            <a:off x="8288638" y="1918490"/>
            <a:ext cx="1899139" cy="9627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Slave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太鼓</a:t>
            </a:r>
            <a:r>
              <a:rPr lang="ja-JP" altLang="en-US">
                <a:solidFill>
                  <a:schemeClr val="tx1"/>
                </a:solidFill>
              </a:rPr>
              <a:t>の</a:t>
            </a:r>
            <a:r>
              <a:rPr lang="zh-TW" altLang="en-US">
                <a:solidFill>
                  <a:schemeClr val="tx1"/>
                </a:solidFill>
              </a:rPr>
              <a:t>達人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4F4BE200-2F12-4C19-AE61-814D13B31E02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10198111" y="2769183"/>
            <a:ext cx="1138852" cy="1201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AE24731-F97D-4324-91EE-71B4D43AA29E}"/>
              </a:ext>
            </a:extLst>
          </p:cNvPr>
          <p:cNvSpPr txBox="1"/>
          <p:nvPr/>
        </p:nvSpPr>
        <p:spPr>
          <a:xfrm>
            <a:off x="11336963" y="1889270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D372CED-7677-4A4E-9ACB-C228C1F26BF8}"/>
              </a:ext>
            </a:extLst>
          </p:cNvPr>
          <p:cNvSpPr txBox="1"/>
          <p:nvPr/>
        </p:nvSpPr>
        <p:spPr>
          <a:xfrm>
            <a:off x="11313922" y="234995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MUSIC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CB29255-221D-487F-BAF2-830D82C5E701}"/>
              </a:ext>
            </a:extLst>
          </p:cNvPr>
          <p:cNvSpPr txBox="1"/>
          <p:nvPr/>
        </p:nvSpPr>
        <p:spPr>
          <a:xfrm>
            <a:off x="11336963" y="2596533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981A438-60AD-4361-A9BD-25F0641BEA97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10198110" y="2069402"/>
            <a:ext cx="1138853" cy="453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28B38A9-5CB7-4502-B26A-7F6003FDC7DC}"/>
              </a:ext>
            </a:extLst>
          </p:cNvPr>
          <p:cNvSpPr txBox="1"/>
          <p:nvPr/>
        </p:nvSpPr>
        <p:spPr>
          <a:xfrm>
            <a:off x="11313922" y="214017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F4D153F-0C28-4938-B1DF-7AF5A028C8E3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0198110" y="2311503"/>
            <a:ext cx="1115812" cy="133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31D94000-E09D-4F69-81A8-8EE907F94281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10208443" y="2534621"/>
            <a:ext cx="1105479" cy="668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249102C3-AC42-4256-ADD6-9A2BB3B16965}"/>
              </a:ext>
            </a:extLst>
          </p:cNvPr>
          <p:cNvSpPr/>
          <p:nvPr/>
        </p:nvSpPr>
        <p:spPr>
          <a:xfrm>
            <a:off x="8293435" y="3053831"/>
            <a:ext cx="1130539" cy="8587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>
                <a:solidFill>
                  <a:schemeClr val="tx1"/>
                </a:solidFill>
              </a:rPr>
              <a:t>MASTER</a:t>
            </a: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DDR</a:t>
            </a:r>
            <a:r>
              <a:rPr lang="zh-TW" altLang="en-US">
                <a:solidFill>
                  <a:schemeClr val="tx1"/>
                </a:solidFill>
              </a:rPr>
              <a:t> 讀取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DD6D4BB2-9C39-4AB6-A076-9815F69E06D4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9423974" y="3658567"/>
            <a:ext cx="377143" cy="78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14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zh-TW" altLang="en-US" b="0"/>
              <a:t>資訊的流程</a:t>
            </a:r>
            <a:r>
              <a:rPr lang="en-US" altLang="zh-TW" b="0"/>
              <a:t>(</a:t>
            </a:r>
            <a:r>
              <a:rPr lang="zh-TW" altLang="en-US" b="0"/>
              <a:t>資料流</a:t>
            </a:r>
            <a:r>
              <a:rPr lang="en-US" altLang="zh-TW" b="0"/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F3D876-0542-4DF2-BFFE-A67D63FC05FF}"/>
              </a:ext>
            </a:extLst>
          </p:cNvPr>
          <p:cNvSpPr/>
          <p:nvPr/>
        </p:nvSpPr>
        <p:spPr>
          <a:xfrm>
            <a:off x="1449483" y="1688626"/>
            <a:ext cx="2434121" cy="37367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ＰＳ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5D9450-CF02-4389-A485-B39A78019DF6}"/>
              </a:ext>
            </a:extLst>
          </p:cNvPr>
          <p:cNvSpPr/>
          <p:nvPr/>
        </p:nvSpPr>
        <p:spPr>
          <a:xfrm>
            <a:off x="5528615" y="1688626"/>
            <a:ext cx="5082623" cy="2856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ＰＬ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44A0EB-165B-41CA-8556-61E3685DE839}"/>
              </a:ext>
            </a:extLst>
          </p:cNvPr>
          <p:cNvSpPr/>
          <p:nvPr/>
        </p:nvSpPr>
        <p:spPr>
          <a:xfrm>
            <a:off x="5871513" y="2290174"/>
            <a:ext cx="1714441" cy="11569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ＡＸＩ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SmartConnect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</p:cNvCxnSpPr>
          <p:nvPr/>
        </p:nvCxnSpPr>
        <p:spPr>
          <a:xfrm flipH="1">
            <a:off x="3717595" y="3180265"/>
            <a:ext cx="2153918" cy="2059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6" y="2290174"/>
            <a:ext cx="1899139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ARM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r"/>
            <a:r>
              <a:rPr lang="en-US" altLang="zh-TW" dirty="0">
                <a:solidFill>
                  <a:schemeClr val="tx1"/>
                </a:solidFill>
              </a:rPr>
              <a:t>M_AXI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7DD4B0E-0A30-44F2-B51A-651EB05D30E8}"/>
              </a:ext>
            </a:extLst>
          </p:cNvPr>
          <p:cNvCxnSpPr>
            <a:cxnSpLocks/>
          </p:cNvCxnSpPr>
          <p:nvPr/>
        </p:nvCxnSpPr>
        <p:spPr>
          <a:xfrm>
            <a:off x="7585954" y="2450236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7526582" y="340104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AXI-full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E3DE90A-E6CB-47FC-A3BC-C7194AFDE654}"/>
              </a:ext>
            </a:extLst>
          </p:cNvPr>
          <p:cNvSpPr txBox="1"/>
          <p:nvPr/>
        </p:nvSpPr>
        <p:spPr>
          <a:xfrm>
            <a:off x="3959148" y="21652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中斷</a:t>
            </a:r>
            <a:endParaRPr lang="en-US" altLang="zh-TW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A1FA6A-C513-4986-AD5E-494B391FF5DA}"/>
              </a:ext>
            </a:extLst>
          </p:cNvPr>
          <p:cNvCxnSpPr>
            <a:cxnSpLocks/>
          </p:cNvCxnSpPr>
          <p:nvPr/>
        </p:nvCxnSpPr>
        <p:spPr>
          <a:xfrm flipH="1">
            <a:off x="3717595" y="2508006"/>
            <a:ext cx="2135306" cy="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7" y="4125449"/>
            <a:ext cx="1915680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Memory controller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7484198" y="2465310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D7DD4B0E-0A30-44F2-B51A-651EB05D30E8}"/>
              </a:ext>
            </a:extLst>
          </p:cNvPr>
          <p:cNvCxnSpPr>
            <a:cxnSpLocks/>
          </p:cNvCxnSpPr>
          <p:nvPr/>
        </p:nvCxnSpPr>
        <p:spPr>
          <a:xfrm>
            <a:off x="7596760" y="3322308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cxnSpLocks/>
            <a:stCxn id="8" idx="2"/>
            <a:endCxn id="49" idx="3"/>
          </p:cNvCxnSpPr>
          <p:nvPr/>
        </p:nvCxnSpPr>
        <p:spPr>
          <a:xfrm rot="5400000">
            <a:off x="4603027" y="2578198"/>
            <a:ext cx="1256819" cy="2994597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4691977" y="4741466"/>
            <a:ext cx="347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AXI-full</a:t>
            </a:r>
          </a:p>
          <a:p>
            <a:r>
              <a:rPr lang="en-US" altLang="zh-TW"/>
              <a:t>(PL</a:t>
            </a:r>
            <a:r>
              <a:rPr lang="zh-TW" altLang="en-US"/>
              <a:t>作為</a:t>
            </a:r>
            <a:r>
              <a:rPr lang="en-US" altLang="zh-TW"/>
              <a:t>Master</a:t>
            </a:r>
            <a:r>
              <a:rPr lang="zh-TW" altLang="en-US"/>
              <a:t>讀取</a:t>
            </a:r>
            <a:r>
              <a:rPr lang="en-US" altLang="zh-TW"/>
              <a:t>DDR</a:t>
            </a:r>
            <a:r>
              <a:rPr lang="zh-TW" altLang="en-US"/>
              <a:t>資料</a:t>
            </a:r>
            <a:r>
              <a:rPr lang="en-US" altLang="zh-TW"/>
              <a:t>)</a:t>
            </a:r>
            <a:endParaRPr lang="zh-TW" altLang="en-US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  <a:stCxn id="49" idx="0"/>
            <a:endCxn id="28" idx="2"/>
          </p:cNvCxnSpPr>
          <p:nvPr/>
        </p:nvCxnSpPr>
        <p:spPr>
          <a:xfrm flipH="1" flipV="1">
            <a:off x="2768026" y="3447087"/>
            <a:ext cx="8271" cy="67836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  <a:stCxn id="81" idx="0"/>
            <a:endCxn id="49" idx="2"/>
          </p:cNvCxnSpPr>
          <p:nvPr/>
        </p:nvCxnSpPr>
        <p:spPr>
          <a:xfrm flipV="1">
            <a:off x="2776297" y="5282362"/>
            <a:ext cx="0" cy="45202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2023751" y="5734387"/>
            <a:ext cx="150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DDR</a:t>
            </a:r>
            <a:r>
              <a:rPr lang="zh-TW" altLang="en-US"/>
              <a:t> </a:t>
            </a:r>
            <a:r>
              <a:rPr lang="en-US" altLang="zh-TW"/>
              <a:t>Memory 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0ECFC17-20FA-45DB-94BC-F51D1B65F10C}"/>
              </a:ext>
            </a:extLst>
          </p:cNvPr>
          <p:cNvSpPr txBox="1"/>
          <p:nvPr/>
        </p:nvSpPr>
        <p:spPr>
          <a:xfrm>
            <a:off x="3937869" y="28578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給予設定資料</a:t>
            </a:r>
            <a:endParaRPr lang="en-US" altLang="zh-TW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951F937-5714-4767-9BA6-AC224460BB5E}"/>
              </a:ext>
            </a:extLst>
          </p:cNvPr>
          <p:cNvSpPr txBox="1"/>
          <p:nvPr/>
        </p:nvSpPr>
        <p:spPr>
          <a:xfrm>
            <a:off x="3943255" y="3190349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DE9287C-4798-4230-9521-21C0D37112A8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170561" y="2868631"/>
            <a:ext cx="6478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CEBBDFD-20A5-4668-8150-73071E8970B8}"/>
              </a:ext>
            </a:extLst>
          </p:cNvPr>
          <p:cNvSpPr txBox="1"/>
          <p:nvPr/>
        </p:nvSpPr>
        <p:spPr>
          <a:xfrm>
            <a:off x="469600" y="2683963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URAT</a:t>
            </a:r>
            <a:endParaRPr lang="en-US" altLang="zh-TW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48C461B-1898-49B8-8572-92F41B52B6B6}"/>
              </a:ext>
            </a:extLst>
          </p:cNvPr>
          <p:cNvSpPr txBox="1"/>
          <p:nvPr/>
        </p:nvSpPr>
        <p:spPr>
          <a:xfrm>
            <a:off x="8648496" y="109961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7</a:t>
            </a:r>
          </a:p>
          <a:p>
            <a:pPr algn="ctr"/>
            <a:r>
              <a:rPr lang="zh-TW" altLang="en-US">
                <a:solidFill>
                  <a:srgbClr val="FF0000"/>
                </a:solidFill>
              </a:rPr>
              <a:t>自動開始遊戲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082EAB1-BAF0-498C-B99D-5984A9672446}"/>
              </a:ext>
            </a:extLst>
          </p:cNvPr>
          <p:cNvSpPr txBox="1"/>
          <p:nvPr/>
        </p:nvSpPr>
        <p:spPr>
          <a:xfrm>
            <a:off x="10622044" y="2836873"/>
            <a:ext cx="9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7-1</a:t>
            </a:r>
          </a:p>
          <a:p>
            <a:pPr algn="ctr"/>
            <a:r>
              <a:rPr lang="zh-TW" altLang="en-US">
                <a:solidFill>
                  <a:srgbClr val="FF0000"/>
                </a:solidFill>
              </a:rPr>
              <a:t>輸出</a:t>
            </a:r>
            <a:r>
              <a:rPr lang="en-US" altLang="zh-TW">
                <a:solidFill>
                  <a:srgbClr val="FF0000"/>
                </a:solidFill>
              </a:rPr>
              <a:t>LED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B6EABF5-2AE5-46A5-9325-A4FC8087BABC}"/>
              </a:ext>
            </a:extLst>
          </p:cNvPr>
          <p:cNvSpPr txBox="1"/>
          <p:nvPr/>
        </p:nvSpPr>
        <p:spPr>
          <a:xfrm>
            <a:off x="3925273" y="162496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</a:rPr>
              <a:t>7-2</a:t>
            </a:r>
          </a:p>
          <a:p>
            <a:pPr algn="ctr"/>
            <a:r>
              <a:rPr lang="zh-TW" altLang="en-US">
                <a:solidFill>
                  <a:srgbClr val="FF0000"/>
                </a:solidFill>
              </a:rPr>
              <a:t>當分數變動時</a:t>
            </a:r>
            <a:endParaRPr lang="en-US" altLang="zh-TW">
              <a:solidFill>
                <a:srgbClr val="FF0000"/>
              </a:solidFill>
            </a:endParaRP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F7E40073-4228-404F-9B06-7A795876EA23}"/>
              </a:ext>
            </a:extLst>
          </p:cNvPr>
          <p:cNvCxnSpPr>
            <a:cxnSpLocks/>
          </p:cNvCxnSpPr>
          <p:nvPr/>
        </p:nvCxnSpPr>
        <p:spPr>
          <a:xfrm>
            <a:off x="9923369" y="2881289"/>
            <a:ext cx="0" cy="49812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4D7731AE-6375-49A9-8949-C602CCDC395D}"/>
              </a:ext>
            </a:extLst>
          </p:cNvPr>
          <p:cNvSpPr/>
          <p:nvPr/>
        </p:nvSpPr>
        <p:spPr>
          <a:xfrm>
            <a:off x="9801117" y="3379411"/>
            <a:ext cx="736334" cy="55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Bram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087B8CB-E27C-46F0-97BC-E537C34F9318}"/>
              </a:ext>
            </a:extLst>
          </p:cNvPr>
          <p:cNvSpPr/>
          <p:nvPr/>
        </p:nvSpPr>
        <p:spPr>
          <a:xfrm>
            <a:off x="8288638" y="1918490"/>
            <a:ext cx="1899139" cy="9627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Slave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太鼓</a:t>
            </a:r>
            <a:r>
              <a:rPr lang="ja-JP" altLang="en-US">
                <a:solidFill>
                  <a:schemeClr val="tx1"/>
                </a:solidFill>
              </a:rPr>
              <a:t>の</a:t>
            </a:r>
            <a:r>
              <a:rPr lang="zh-TW" altLang="en-US">
                <a:solidFill>
                  <a:schemeClr val="tx1"/>
                </a:solidFill>
              </a:rPr>
              <a:t>達人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D75024D-568E-4959-9C7A-CA342B64A7C0}"/>
              </a:ext>
            </a:extLst>
          </p:cNvPr>
          <p:cNvCxnSpPr>
            <a:cxnSpLocks/>
            <a:stCxn id="60" idx="1"/>
          </p:cNvCxnSpPr>
          <p:nvPr/>
        </p:nvCxnSpPr>
        <p:spPr>
          <a:xfrm flipH="1" flipV="1">
            <a:off x="10198111" y="2769183"/>
            <a:ext cx="1138852" cy="1201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90265E0-12AB-40AE-BFC7-8B79280D1478}"/>
              </a:ext>
            </a:extLst>
          </p:cNvPr>
          <p:cNvSpPr txBox="1"/>
          <p:nvPr/>
        </p:nvSpPr>
        <p:spPr>
          <a:xfrm>
            <a:off x="11336963" y="1889270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94FDB2C8-01AE-4CD4-AE5F-0DBB59E46F7D}"/>
              </a:ext>
            </a:extLst>
          </p:cNvPr>
          <p:cNvSpPr txBox="1"/>
          <p:nvPr/>
        </p:nvSpPr>
        <p:spPr>
          <a:xfrm>
            <a:off x="11313922" y="234995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MUSIC</a:t>
            </a:r>
            <a:endParaRPr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75C97CD-988C-41F6-92C5-60A5AF437E9F}"/>
              </a:ext>
            </a:extLst>
          </p:cNvPr>
          <p:cNvSpPr txBox="1"/>
          <p:nvPr/>
        </p:nvSpPr>
        <p:spPr>
          <a:xfrm>
            <a:off x="11336963" y="2596533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3EB31A3E-65FD-4F5D-A97D-E0C80EC89499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10198110" y="2069402"/>
            <a:ext cx="1138853" cy="453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9EA9C83-9E30-4C0D-BDCC-DB1155C8FAB0}"/>
              </a:ext>
            </a:extLst>
          </p:cNvPr>
          <p:cNvSpPr txBox="1"/>
          <p:nvPr/>
        </p:nvSpPr>
        <p:spPr>
          <a:xfrm>
            <a:off x="11313922" y="214017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FCC48EB-814D-433E-BD83-822E450E1F30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10198110" y="2311503"/>
            <a:ext cx="1115812" cy="133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21652ED7-8617-45E8-92D6-F961B431C085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10208443" y="2534621"/>
            <a:ext cx="1105479" cy="668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C03C895-CB2D-4BC7-8CC8-CE985980E5E4}"/>
              </a:ext>
            </a:extLst>
          </p:cNvPr>
          <p:cNvSpPr/>
          <p:nvPr/>
        </p:nvSpPr>
        <p:spPr>
          <a:xfrm>
            <a:off x="8293435" y="3053831"/>
            <a:ext cx="1130539" cy="8587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>
                <a:solidFill>
                  <a:schemeClr val="tx1"/>
                </a:solidFill>
              </a:rPr>
              <a:t>MASTER</a:t>
            </a: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DDR</a:t>
            </a:r>
            <a:r>
              <a:rPr lang="zh-TW" altLang="en-US">
                <a:solidFill>
                  <a:schemeClr val="tx1"/>
                </a:solidFill>
              </a:rPr>
              <a:t> 讀取</a:t>
            </a:r>
            <a:endParaRPr lang="en-US" altLang="zh-TW" dirty="0">
              <a:solidFill>
                <a:schemeClr val="tx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0CC7952C-3F52-47DE-BBE4-D5629C8E937E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9423974" y="3658567"/>
            <a:ext cx="377143" cy="78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743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TO DO LIST</a:t>
            </a:r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173018" y="1542473"/>
            <a:ext cx="2347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1.DDR</a:t>
            </a:r>
            <a:r>
              <a:rPr lang="zh-TW" altLang="en-US"/>
              <a:t>寫資料</a:t>
            </a:r>
            <a:r>
              <a:rPr lang="en-US" altLang="zh-TW"/>
              <a:t>(PS)OK</a:t>
            </a:r>
          </a:p>
          <a:p>
            <a:r>
              <a:rPr lang="en-US" altLang="zh-TW"/>
              <a:t>2.DDR</a:t>
            </a:r>
            <a:r>
              <a:rPr lang="zh-TW" altLang="en-US"/>
              <a:t>讀資料</a:t>
            </a:r>
            <a:r>
              <a:rPr lang="en-US" altLang="zh-TW"/>
              <a:t>(PL)()</a:t>
            </a:r>
          </a:p>
          <a:p>
            <a:r>
              <a:rPr lang="en-US" altLang="zh-TW"/>
              <a:t>3.</a:t>
            </a:r>
            <a:r>
              <a:rPr lang="zh-TW" altLang="en-US"/>
              <a:t>太鼓遊戲本體</a:t>
            </a:r>
            <a:r>
              <a:rPr lang="en-US" altLang="zh-TW"/>
              <a:t>(50%)</a:t>
            </a:r>
          </a:p>
          <a:p>
            <a:r>
              <a:rPr lang="en-US" altLang="zh-TW"/>
              <a:t>4.</a:t>
            </a:r>
            <a:r>
              <a:rPr lang="zh-TW" altLang="en-US"/>
              <a:t>蜂鳴器測試</a:t>
            </a:r>
            <a:r>
              <a:rPr lang="en-US" altLang="zh-TW"/>
              <a:t>(</a:t>
            </a:r>
            <a:r>
              <a:rPr lang="zh-TW" altLang="en-US"/>
              <a:t>等材料</a:t>
            </a:r>
            <a:r>
              <a:rPr lang="en-US" altLang="zh-TW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770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影片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733964" y="5975927"/>
            <a:ext cx="665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僅測試基本的太鼓遊戲功能，在打擊時</a:t>
            </a:r>
            <a:r>
              <a:rPr lang="en-US" altLang="zh-TW"/>
              <a:t>LED7</a:t>
            </a:r>
            <a:r>
              <a:rPr lang="zh-TW" altLang="en-US"/>
              <a:t>替代顯示中斷信號</a:t>
            </a:r>
          </a:p>
        </p:txBody>
      </p:sp>
      <p:pic>
        <p:nvPicPr>
          <p:cNvPr id="7" name="video-16548446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7726" y="1283655"/>
            <a:ext cx="7616710" cy="42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0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EF0227-CE1C-4929-A572-D2D97E5EA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62" y="1363907"/>
            <a:ext cx="8282354" cy="465882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2151184" y="1443038"/>
            <a:ext cx="1699847" cy="4824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15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1947A04-E245-4C08-AF40-EA0263D1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81" y="1305383"/>
            <a:ext cx="7957038" cy="447583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4331677" y="3614737"/>
            <a:ext cx="3194538" cy="4824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191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2151184" y="1443038"/>
            <a:ext cx="1699847" cy="4824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1BBB86-7217-4D36-BAD7-8D675561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128" y="1379877"/>
            <a:ext cx="8371743" cy="470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4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2C683E8-0D92-47A6-B46C-8F0DB6176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84" y="1168553"/>
            <a:ext cx="8617437" cy="4847309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4806462" y="3613639"/>
            <a:ext cx="741484" cy="364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683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21DAF87-B9D7-4E9D-8103-C9158CBA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16" y="1461722"/>
            <a:ext cx="7781192" cy="437692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1799492" y="1969477"/>
            <a:ext cx="782516" cy="2637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06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設備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838200" y="1437126"/>
            <a:ext cx="823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Zedboard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6CB434-8268-491C-9DB2-1F5B5E471E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5420"/>
            <a:ext cx="4366846" cy="32751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18558F-F6DC-4940-BFB0-48CEC50CF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85" y="2035419"/>
            <a:ext cx="4366846" cy="327513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196E06F-EDB2-4BC7-A08C-1FE8E8366FD8}"/>
              </a:ext>
            </a:extLst>
          </p:cNvPr>
          <p:cNvSpPr txBox="1"/>
          <p:nvPr/>
        </p:nvSpPr>
        <p:spPr>
          <a:xfrm>
            <a:off x="6570785" y="1437126"/>
            <a:ext cx="350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揚聲器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F3431E4-8416-4C73-A251-31F75EE90679}"/>
              </a:ext>
            </a:extLst>
          </p:cNvPr>
          <p:cNvSpPr txBox="1"/>
          <p:nvPr/>
        </p:nvSpPr>
        <p:spPr>
          <a:xfrm>
            <a:off x="5205046" y="4866877"/>
            <a:ext cx="161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打擊按鈕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69C3DB-4C21-47F4-967B-6AD17E3BAE20}"/>
              </a:ext>
            </a:extLst>
          </p:cNvPr>
          <p:cNvSpPr/>
          <p:nvPr/>
        </p:nvSpPr>
        <p:spPr>
          <a:xfrm>
            <a:off x="4510454" y="4862146"/>
            <a:ext cx="509954" cy="288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046487-A898-4E96-AE6E-5C63561C4F65}"/>
              </a:ext>
            </a:extLst>
          </p:cNvPr>
          <p:cNvSpPr/>
          <p:nvPr/>
        </p:nvSpPr>
        <p:spPr>
          <a:xfrm>
            <a:off x="3062654" y="4573989"/>
            <a:ext cx="1263162" cy="288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24418B-2DAD-467C-B3D1-5F7EF03EA014}"/>
              </a:ext>
            </a:extLst>
          </p:cNvPr>
          <p:cNvSpPr txBox="1"/>
          <p:nvPr/>
        </p:nvSpPr>
        <p:spPr>
          <a:xfrm>
            <a:off x="1444868" y="5539517"/>
            <a:ext cx="4088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由右至左為</a:t>
            </a:r>
            <a:r>
              <a:rPr lang="en-US" altLang="zh-TW">
                <a:solidFill>
                  <a:srgbClr val="FF0000"/>
                </a:solidFill>
              </a:rPr>
              <a:t>LED0~7</a:t>
            </a:r>
          </a:p>
          <a:p>
            <a:r>
              <a:rPr lang="en-US" altLang="zh-TW">
                <a:solidFill>
                  <a:srgbClr val="FF0000"/>
                </a:solidFill>
              </a:rPr>
              <a:t>LED0</a:t>
            </a:r>
            <a:r>
              <a:rPr lang="zh-TW" altLang="en-US">
                <a:solidFill>
                  <a:srgbClr val="FF0000"/>
                </a:solidFill>
              </a:rPr>
              <a:t>為太晚</a:t>
            </a:r>
            <a:r>
              <a:rPr lang="en-US" altLang="zh-TW">
                <a:solidFill>
                  <a:srgbClr val="FF0000"/>
                </a:solidFill>
              </a:rPr>
              <a:t>,LED1</a:t>
            </a:r>
            <a:r>
              <a:rPr lang="zh-TW" altLang="en-US">
                <a:solidFill>
                  <a:srgbClr val="FF0000"/>
                </a:solidFill>
              </a:rPr>
              <a:t>為完美</a:t>
            </a:r>
            <a:r>
              <a:rPr lang="en-US" altLang="zh-TW">
                <a:solidFill>
                  <a:srgbClr val="FF0000"/>
                </a:solidFill>
              </a:rPr>
              <a:t>,LED2</a:t>
            </a:r>
            <a:r>
              <a:rPr lang="zh-TW" altLang="en-US">
                <a:solidFill>
                  <a:srgbClr val="FF0000"/>
                </a:solidFill>
              </a:rPr>
              <a:t>為太早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C47EA48-9A60-4463-9DD8-81D7097CE6E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3489080" y="4862146"/>
            <a:ext cx="205155" cy="677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11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16F7226-3578-4513-A6A8-6B6EEEF7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07" y="1421431"/>
            <a:ext cx="8622323" cy="4850056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3962401" y="3121268"/>
            <a:ext cx="1189892" cy="3077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003ABC-7EC7-4BC8-8F1E-D71A8950D320}"/>
              </a:ext>
            </a:extLst>
          </p:cNvPr>
          <p:cNvSpPr/>
          <p:nvPr/>
        </p:nvSpPr>
        <p:spPr>
          <a:xfrm>
            <a:off x="5319348" y="2804746"/>
            <a:ext cx="211014" cy="2403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666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F3CB599-3A46-43AD-AAF0-68965762E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7" y="1539752"/>
            <a:ext cx="6600825" cy="420052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3540368" y="1812315"/>
            <a:ext cx="4091355" cy="25135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72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3F2476C-4E6F-44AB-B97A-36F97E8E8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38" y="1153990"/>
            <a:ext cx="8088923" cy="4550019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3953607" y="3657600"/>
            <a:ext cx="512885" cy="246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766DC0-7143-4CC2-9D4F-8770D0DE4D0E}"/>
              </a:ext>
            </a:extLst>
          </p:cNvPr>
          <p:cNvSpPr/>
          <p:nvPr/>
        </p:nvSpPr>
        <p:spPr>
          <a:xfrm>
            <a:off x="4747845" y="2816469"/>
            <a:ext cx="3094893" cy="4718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207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D44832B-AF1B-4B2F-94AB-45D415367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559" y="1218475"/>
            <a:ext cx="6749497" cy="504521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3656134" y="3328988"/>
            <a:ext cx="4535366" cy="4824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588D21-691C-4E19-8D17-F26BC35A42E1}"/>
              </a:ext>
            </a:extLst>
          </p:cNvPr>
          <p:cNvSpPr/>
          <p:nvPr/>
        </p:nvSpPr>
        <p:spPr>
          <a:xfrm>
            <a:off x="3656134" y="4114799"/>
            <a:ext cx="4535366" cy="3234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174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2151184" y="1443038"/>
            <a:ext cx="1699847" cy="4824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7751921-250B-4B4F-85F5-F2EFEF9F2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475" y="1223036"/>
            <a:ext cx="7991475" cy="48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27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4EC1979-AC14-40DE-BF21-6876F4FB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1302543"/>
            <a:ext cx="7543800" cy="447913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4769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FBD071F-104C-408C-8FAD-5FB80502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97" y="1295698"/>
            <a:ext cx="8500005" cy="4781252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/>
              <a:t>包</a:t>
            </a:r>
            <a:r>
              <a:rPr lang="en-US" altLang="zh-TW" b="0"/>
              <a:t>IP</a:t>
            </a:r>
            <a:r>
              <a:rPr lang="zh-TW" altLang="en-US" b="0"/>
              <a:t>，</a:t>
            </a:r>
            <a:r>
              <a:rPr lang="en-US" altLang="zh-TW" b="0"/>
              <a:t>IP</a:t>
            </a:r>
            <a:r>
              <a:rPr lang="zh-TW" altLang="en-US" b="0"/>
              <a:t>可以透過</a:t>
            </a:r>
            <a:r>
              <a:rPr lang="en-US" altLang="zh-TW" b="0"/>
              <a:t>AXI bus</a:t>
            </a:r>
            <a:r>
              <a:rPr lang="zh-TW" altLang="en-US" b="0"/>
              <a:t>傳遞資料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3484685" y="2724150"/>
            <a:ext cx="1525466" cy="287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7608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47D8DC2-7C61-4612-9A6C-AA1852321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62" y="2705100"/>
            <a:ext cx="8181975" cy="16764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/>
              <a:t>2. IP</a:t>
            </a:r>
            <a:r>
              <a:rPr lang="zh-TW" altLang="en-US" b="0"/>
              <a:t>會產生中斷</a:t>
            </a:r>
            <a:r>
              <a:rPr lang="en-US" altLang="zh-TW" b="0"/>
              <a:t>IRQ</a:t>
            </a:r>
            <a:r>
              <a:rPr lang="zh-TW" altLang="en-US" b="0"/>
              <a:t>訊號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264D6-9922-477F-AD0C-8A29A9F8434D}"/>
              </a:ext>
            </a:extLst>
          </p:cNvPr>
          <p:cNvSpPr/>
          <p:nvPr/>
        </p:nvSpPr>
        <p:spPr>
          <a:xfrm>
            <a:off x="1536090" y="3543300"/>
            <a:ext cx="1007086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908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/>
              <a:t>2.1 IRQ</a:t>
            </a:r>
            <a:r>
              <a:rPr lang="zh-TW" altLang="en-US" b="0"/>
              <a:t>的編號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C9282B-B3C5-4753-879D-A4F33E017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14" y="1581150"/>
            <a:ext cx="3495675" cy="8001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A4ADD8A-8F4C-4672-879E-08564F5131CB}"/>
              </a:ext>
            </a:extLst>
          </p:cNvPr>
          <p:cNvSpPr txBox="1"/>
          <p:nvPr/>
        </p:nvSpPr>
        <p:spPr>
          <a:xfrm>
            <a:off x="1850414" y="2639890"/>
            <a:ext cx="42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15downto0</a:t>
            </a:r>
            <a:r>
              <a:rPr lang="zh-TW" altLang="en-US"/>
              <a:t>的地址分別是</a:t>
            </a:r>
            <a:r>
              <a:rPr lang="en-US" altLang="zh-TW"/>
              <a:t>91~84,68~61</a:t>
            </a:r>
          </a:p>
          <a:p>
            <a:r>
              <a:rPr lang="zh-TW" altLang="en-US"/>
              <a:t>我們只用到了</a:t>
            </a:r>
            <a:r>
              <a:rPr lang="en-US" altLang="zh-TW"/>
              <a:t>IRQ[0]</a:t>
            </a:r>
            <a:r>
              <a:rPr lang="zh-TW" altLang="en-US"/>
              <a:t>，因此地址只用到</a:t>
            </a:r>
            <a:r>
              <a:rPr lang="en-US" altLang="zh-TW"/>
              <a:t>61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987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/>
              <a:t>2.2 GIC</a:t>
            </a:r>
            <a:r>
              <a:rPr lang="zh-TW" altLang="en-US" b="0"/>
              <a:t>的</a:t>
            </a:r>
            <a:r>
              <a:rPr lang="en-US" altLang="zh-TW" b="0"/>
              <a:t>mask</a:t>
            </a:r>
            <a:r>
              <a:rPr lang="zh-TW" altLang="en-US" b="0"/>
              <a:t>暫存器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01B9260-73BB-4DE8-BE1C-B3B783B4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678" y="3056792"/>
            <a:ext cx="8074644" cy="2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0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遊玩影片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102677" y="4318001"/>
            <a:ext cx="823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75AACF-CDD7-4327-BFDD-C96C15D11F5F}"/>
              </a:ext>
            </a:extLst>
          </p:cNvPr>
          <p:cNvSpPr/>
          <p:nvPr/>
        </p:nvSpPr>
        <p:spPr>
          <a:xfrm>
            <a:off x="3577586" y="2245722"/>
            <a:ext cx="50368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太鼓達人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測試打擊以及計分並顯示於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UART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  <a:hlinkClick r:id="rId2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網頁請開啟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CC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字幕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(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用於說明影片過程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)</a:t>
            </a: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https://youtu.be/LQDTlEHlz-w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38226E-D396-423D-A295-1052E4CD4E34}"/>
              </a:ext>
            </a:extLst>
          </p:cNvPr>
          <p:cNvSpPr/>
          <p:nvPr/>
        </p:nvSpPr>
        <p:spPr>
          <a:xfrm>
            <a:off x="3577586" y="4286503"/>
            <a:ext cx="48059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太鼓達人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測試通過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UART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輸入，改變音樂速度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  <a:hlinkClick r:id="rId3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網頁請開啟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CC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字幕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(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用於說明影片過程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)</a:t>
            </a: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https://youtu.be/D5irVRYM4OY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385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/>
              <a:t>2.2</a:t>
            </a:r>
            <a:r>
              <a:rPr lang="zh-TW" altLang="en-US" b="0"/>
              <a:t>中斷編號站存器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F84CCB1-9A23-491B-BEE9-EF504896D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3343275"/>
            <a:ext cx="569595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03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/>
              <a:t>2.2 pending</a:t>
            </a:r>
            <a:r>
              <a:rPr lang="zh-TW" altLang="en-US" b="0"/>
              <a:t>暫存器地址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D3596D2-B594-447C-A738-5BD2AEC87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3138487"/>
            <a:ext cx="52197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0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/>
              <a:t>2.2 IP</a:t>
            </a:r>
            <a:r>
              <a:rPr lang="zh-TW" altLang="en-US" b="0"/>
              <a:t>資料暫存器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73CBB4-F1B3-4CF6-9772-7736D8CC7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218" y="1455625"/>
            <a:ext cx="5091113" cy="3946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FF82975-80FD-40F1-96B2-645BCCDFC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" y="1662112"/>
            <a:ext cx="4486275" cy="7143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C9B77F3-F079-4E03-9EE1-058BD9260EE3}"/>
              </a:ext>
            </a:extLst>
          </p:cNvPr>
          <p:cNvSpPr txBox="1"/>
          <p:nvPr/>
        </p:nvSpPr>
        <p:spPr>
          <a:xfrm>
            <a:off x="2799405" y="240909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此測試的</a:t>
            </a:r>
            <a:r>
              <a:rPr lang="en-US" altLang="zh-TW"/>
              <a:t>DDR</a:t>
            </a:r>
            <a:r>
              <a:rPr lang="zh-TW" altLang="en-US"/>
              <a:t>可用地址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8A4F864-B175-451A-83D0-975FBB98EED6}"/>
              </a:ext>
            </a:extLst>
          </p:cNvPr>
          <p:cNvSpPr txBox="1"/>
          <p:nvPr/>
        </p:nvSpPr>
        <p:spPr>
          <a:xfrm>
            <a:off x="7239000" y="54240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從可用地址的一半開始讀寫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01D1C5-E7DD-4092-87BB-1F79E105BF45}"/>
              </a:ext>
            </a:extLst>
          </p:cNvPr>
          <p:cNvSpPr/>
          <p:nvPr/>
        </p:nvSpPr>
        <p:spPr>
          <a:xfrm>
            <a:off x="8459847" y="2450150"/>
            <a:ext cx="1525466" cy="287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C900F3A-4111-49FE-9A83-85DF2F5E3517}"/>
              </a:ext>
            </a:extLst>
          </p:cNvPr>
          <p:cNvCxnSpPr>
            <a:endCxn id="7" idx="0"/>
          </p:cNvCxnSpPr>
          <p:nvPr/>
        </p:nvCxnSpPr>
        <p:spPr>
          <a:xfrm flipH="1">
            <a:off x="8716328" y="2737366"/>
            <a:ext cx="551508" cy="2686679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87E6368-4D7B-4F47-8706-9C57A9B0CA67}"/>
              </a:ext>
            </a:extLst>
          </p:cNvPr>
          <p:cNvSpPr/>
          <p:nvPr/>
        </p:nvSpPr>
        <p:spPr>
          <a:xfrm>
            <a:off x="2717185" y="2089271"/>
            <a:ext cx="2441693" cy="2872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765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/>
              <a:t>3. CPU</a:t>
            </a:r>
            <a:r>
              <a:rPr lang="zh-TW" altLang="en-US" b="0"/>
              <a:t>功能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2E126A8-F5FA-4831-A468-824E4CB707A8}"/>
              </a:ext>
            </a:extLst>
          </p:cNvPr>
          <p:cNvSpPr txBox="1"/>
          <p:nvPr/>
        </p:nvSpPr>
        <p:spPr>
          <a:xfrm>
            <a:off x="838201" y="1275127"/>
            <a:ext cx="1112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目前進度：讀取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DDR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內資料，用於確認ＩＰ是否有成功寫入　　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48EAFF3-E332-4118-8276-A72203B8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700212"/>
            <a:ext cx="45910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0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/>
              <a:t>3. CPU</a:t>
            </a:r>
            <a:r>
              <a:rPr lang="zh-TW" altLang="en-US" b="0"/>
              <a:t>功能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2E126A8-F5FA-4831-A468-824E4CB707A8}"/>
              </a:ext>
            </a:extLst>
          </p:cNvPr>
          <p:cNvSpPr txBox="1"/>
          <p:nvPr/>
        </p:nvSpPr>
        <p:spPr>
          <a:xfrm>
            <a:off x="838201" y="1275127"/>
            <a:ext cx="1112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DDR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寫入前讀取到亂碼　　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A6B88E-8912-40C0-BDB2-0BADEB86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669341"/>
            <a:ext cx="5795963" cy="16122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7299F0F-8E04-4862-9832-3B3A67FC6AAB}"/>
              </a:ext>
            </a:extLst>
          </p:cNvPr>
          <p:cNvSpPr txBox="1"/>
          <p:nvPr/>
        </p:nvSpPr>
        <p:spPr>
          <a:xfrm>
            <a:off x="838201" y="3281570"/>
            <a:ext cx="1112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寫入後讀取到正確數字　　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AF4DDB-88FA-4588-A045-F6B816BB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25" y="3691023"/>
            <a:ext cx="5795963" cy="17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5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/>
              <a:t>3. ISR(interrupt service routine)</a:t>
            </a:r>
            <a:r>
              <a:rPr lang="zh-TW" altLang="en-US" b="0"/>
              <a:t>功能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06CE203-43E8-4AE2-9C58-9F34BED01BEC}"/>
              </a:ext>
            </a:extLst>
          </p:cNvPr>
          <p:cNvSpPr txBox="1"/>
          <p:nvPr/>
        </p:nvSpPr>
        <p:spPr>
          <a:xfrm>
            <a:off x="838201" y="1275127"/>
            <a:ext cx="1112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目前進度：中斷出現時，回饋一個信號　　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151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/>
              <a:t>4. </a:t>
            </a:r>
            <a:r>
              <a:rPr lang="zh-TW" altLang="en-US" b="0"/>
              <a:t>期末專案做什麼</a:t>
            </a:r>
            <a:r>
              <a:rPr lang="en-US" altLang="zh-TW" b="0"/>
              <a:t>?</a:t>
            </a:r>
            <a:endParaRPr lang="zh-TW" altLang="en-US" dirty="0"/>
          </a:p>
        </p:txBody>
      </p:sp>
      <p:sp>
        <p:nvSpPr>
          <p:cNvPr id="4" name="標題 2">
            <a:extLst>
              <a:ext uri="{FF2B5EF4-FFF2-40B4-BE49-F238E27FC236}">
                <a16:creationId xmlns:a16="http://schemas.microsoft.com/office/drawing/2014/main" id="{388A2503-0174-4CEE-BD3A-664D7EB4AB93}"/>
              </a:ext>
            </a:extLst>
          </p:cNvPr>
          <p:cNvSpPr txBox="1">
            <a:spLocks/>
          </p:cNvSpPr>
          <p:nvPr/>
        </p:nvSpPr>
        <p:spPr>
          <a:xfrm>
            <a:off x="838200" y="3069000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b="0"/>
              <a:t>太鼓達人</a:t>
            </a:r>
            <a:r>
              <a:rPr lang="en-US" altLang="zh-TW" b="0"/>
              <a:t>FPGA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3449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720000"/>
          </a:xfrm>
        </p:spPr>
        <p:txBody>
          <a:bodyPr>
            <a:normAutofit fontScale="90000"/>
          </a:bodyPr>
          <a:lstStyle/>
          <a:p>
            <a:r>
              <a:rPr lang="en-US" altLang="zh-TW" b="0"/>
              <a:t>4.1 </a:t>
            </a:r>
            <a:r>
              <a:rPr lang="zh-TW" altLang="en-US" b="0"/>
              <a:t>需求規格</a:t>
            </a:r>
            <a:r>
              <a:rPr lang="en-US" altLang="zh-TW" b="0"/>
              <a:t>: </a:t>
            </a:r>
            <a:r>
              <a:rPr lang="zh-TW" altLang="en-US" b="0"/>
              <a:t>功能、效能、介面、使用限制</a:t>
            </a:r>
            <a:r>
              <a:rPr lang="en-US" altLang="zh-TW" b="0"/>
              <a:t>(</a:t>
            </a:r>
            <a:r>
              <a:rPr lang="zh-TW" altLang="en-US" b="0"/>
              <a:t>環境</a:t>
            </a:r>
            <a:r>
              <a:rPr lang="en-US" altLang="zh-TW" b="0"/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BD7AB5D-EF6F-41D5-81AE-4F8BE76CEB0D}"/>
              </a:ext>
            </a:extLst>
          </p:cNvPr>
          <p:cNvSpPr txBox="1"/>
          <p:nvPr/>
        </p:nvSpPr>
        <p:spPr>
          <a:xfrm>
            <a:off x="838201" y="1275127"/>
            <a:ext cx="1112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在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PS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端將譜面存入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DDR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，由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端讀取音符並將音符發射出去，當打中正確音符時發出音效，打錯或是沒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打中時發出錯誤音效。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endParaRPr lang="en-US" altLang="zh-TW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7739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D267409-F46B-4FB1-840A-CCD1181BCF02}"/>
              </a:ext>
            </a:extLst>
          </p:cNvPr>
          <p:cNvSpPr/>
          <p:nvPr/>
        </p:nvSpPr>
        <p:spPr>
          <a:xfrm>
            <a:off x="4059305" y="1295426"/>
            <a:ext cx="4073388" cy="5361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按下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START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後從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DDR</a:t>
            </a: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讀取全部音符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分為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和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1)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2AE815-D63B-4D1D-949B-E10718E9BD91}"/>
              </a:ext>
            </a:extLst>
          </p:cNvPr>
          <p:cNvSpPr/>
          <p:nvPr/>
        </p:nvSpPr>
        <p:spPr>
          <a:xfrm>
            <a:off x="4434831" y="4796967"/>
            <a:ext cx="1403590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不發出音效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57BFB3-D1E0-4D16-8D5F-5C8D4D815AD6}"/>
              </a:ext>
            </a:extLst>
          </p:cNvPr>
          <p:cNvSpPr/>
          <p:nvPr/>
        </p:nvSpPr>
        <p:spPr>
          <a:xfrm>
            <a:off x="5284713" y="2099680"/>
            <a:ext cx="1622573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發射音符到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位移暫存器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B3CDB9-A014-43F1-BCF9-8BC9785CA294}"/>
              </a:ext>
            </a:extLst>
          </p:cNvPr>
          <p:cNvSpPr/>
          <p:nvPr/>
        </p:nvSpPr>
        <p:spPr>
          <a:xfrm>
            <a:off x="3320533" y="3426585"/>
            <a:ext cx="1622573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當音符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0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到達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另一側時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226EF23-4A6D-49DF-BA30-4FBACBC8E4AA}"/>
              </a:ext>
            </a:extLst>
          </p:cNvPr>
          <p:cNvCxnSpPr>
            <a:cxnSpLocks/>
            <a:stCxn id="19" idx="2"/>
            <a:endCxn id="4" idx="0"/>
          </p:cNvCxnSpPr>
          <p:nvPr/>
        </p:nvCxnSpPr>
        <p:spPr>
          <a:xfrm>
            <a:off x="4131820" y="3962754"/>
            <a:ext cx="1004806" cy="834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3F0F917-13E0-49AD-95A7-D293F5E2B315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5999" y="1831595"/>
            <a:ext cx="1" cy="268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4BA4C91-D2D0-40C5-A43F-01E123831371}"/>
              </a:ext>
            </a:extLst>
          </p:cNvPr>
          <p:cNvSpPr txBox="1"/>
          <p:nvPr/>
        </p:nvSpPr>
        <p:spPr>
          <a:xfrm>
            <a:off x="4911454" y="414072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沒打到音符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377FE18-39A0-479E-955D-C3AD959DD3F0}"/>
              </a:ext>
            </a:extLst>
          </p:cNvPr>
          <p:cNvCxnSpPr>
            <a:cxnSpLocks/>
            <a:stCxn id="19" idx="2"/>
            <a:endCxn id="38" idx="0"/>
          </p:cNvCxnSpPr>
          <p:nvPr/>
        </p:nvCxnSpPr>
        <p:spPr>
          <a:xfrm flipH="1">
            <a:off x="3089863" y="3962754"/>
            <a:ext cx="1041957" cy="834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1ECE694-5108-484F-9193-15042614E57A}"/>
              </a:ext>
            </a:extLst>
          </p:cNvPr>
          <p:cNvSpPr txBox="1"/>
          <p:nvPr/>
        </p:nvSpPr>
        <p:spPr>
          <a:xfrm>
            <a:off x="2278577" y="4156194"/>
            <a:ext cx="1192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打到音符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342FFFB-DE1F-486B-888D-E1BBFE673997}"/>
              </a:ext>
            </a:extLst>
          </p:cNvPr>
          <p:cNvSpPr/>
          <p:nvPr/>
        </p:nvSpPr>
        <p:spPr>
          <a:xfrm>
            <a:off x="2350914" y="4796966"/>
            <a:ext cx="1477897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發出錯誤音效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68C10F8-D474-4A19-BC16-3F4FD47F6C0D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flipH="1">
            <a:off x="4131820" y="2635849"/>
            <a:ext cx="1964180" cy="790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918DC922-636C-413C-93BC-559643353CE9}"/>
              </a:ext>
            </a:extLst>
          </p:cNvPr>
          <p:cNvSpPr/>
          <p:nvPr/>
        </p:nvSpPr>
        <p:spPr>
          <a:xfrm>
            <a:off x="8865499" y="4796968"/>
            <a:ext cx="1403590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發出錯誤音效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AEEFBC1-D765-4825-A32B-180C625F8670}"/>
              </a:ext>
            </a:extLst>
          </p:cNvPr>
          <p:cNvSpPr/>
          <p:nvPr/>
        </p:nvSpPr>
        <p:spPr>
          <a:xfrm>
            <a:off x="7751201" y="3426586"/>
            <a:ext cx="1622573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當音符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到達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另一側時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685AE742-1DA4-4986-A482-FA0F1F965F1C}"/>
              </a:ext>
            </a:extLst>
          </p:cNvPr>
          <p:cNvCxnSpPr>
            <a:cxnSpLocks/>
            <a:stCxn id="68" idx="2"/>
            <a:endCxn id="67" idx="0"/>
          </p:cNvCxnSpPr>
          <p:nvPr/>
        </p:nvCxnSpPr>
        <p:spPr>
          <a:xfrm>
            <a:off x="8562488" y="3962755"/>
            <a:ext cx="1004806" cy="834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8995540-36C0-44F7-BC46-23B531F49E52}"/>
              </a:ext>
            </a:extLst>
          </p:cNvPr>
          <p:cNvSpPr txBox="1"/>
          <p:nvPr/>
        </p:nvSpPr>
        <p:spPr>
          <a:xfrm>
            <a:off x="9342122" y="414072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沒打到音符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1C2976B1-26F4-445B-A874-85CD3B150A94}"/>
              </a:ext>
            </a:extLst>
          </p:cNvPr>
          <p:cNvCxnSpPr>
            <a:cxnSpLocks/>
            <a:stCxn id="68" idx="2"/>
            <a:endCxn id="73" idx="0"/>
          </p:cNvCxnSpPr>
          <p:nvPr/>
        </p:nvCxnSpPr>
        <p:spPr>
          <a:xfrm flipH="1">
            <a:off x="7520531" y="3962755"/>
            <a:ext cx="1041957" cy="834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1ADAF1B-E91B-4C90-ABED-8A90C345CB54}"/>
              </a:ext>
            </a:extLst>
          </p:cNvPr>
          <p:cNvSpPr txBox="1"/>
          <p:nvPr/>
        </p:nvSpPr>
        <p:spPr>
          <a:xfrm>
            <a:off x="6709245" y="4156195"/>
            <a:ext cx="1192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打到音符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646CA5E-EDA5-4EF8-B4CA-90474F08E088}"/>
              </a:ext>
            </a:extLst>
          </p:cNvPr>
          <p:cNvSpPr/>
          <p:nvPr/>
        </p:nvSpPr>
        <p:spPr>
          <a:xfrm>
            <a:off x="6781582" y="4796967"/>
            <a:ext cx="1477897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發出音效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6967071E-3652-478B-880C-08AAD3031FE6}"/>
              </a:ext>
            </a:extLst>
          </p:cNvPr>
          <p:cNvCxnSpPr>
            <a:cxnSpLocks/>
            <a:stCxn id="5" idx="2"/>
            <a:endCxn id="68" idx="0"/>
          </p:cNvCxnSpPr>
          <p:nvPr/>
        </p:nvCxnSpPr>
        <p:spPr>
          <a:xfrm>
            <a:off x="6096000" y="2635849"/>
            <a:ext cx="2466488" cy="7907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2">
            <a:extLst>
              <a:ext uri="{FF2B5EF4-FFF2-40B4-BE49-F238E27FC236}">
                <a16:creationId xmlns:a16="http://schemas.microsoft.com/office/drawing/2014/main" id="{FDFE3363-5265-4400-8D2B-F820E413CE64}"/>
              </a:ext>
            </a:extLst>
          </p:cNvPr>
          <p:cNvSpPr txBox="1">
            <a:spLocks/>
          </p:cNvSpPr>
          <p:nvPr/>
        </p:nvSpPr>
        <p:spPr>
          <a:xfrm>
            <a:off x="838199" y="273208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b="0"/>
              <a:t>4.2 </a:t>
            </a:r>
            <a:r>
              <a:rPr lang="zh-TW" altLang="en-US" b="0"/>
              <a:t>情境</a:t>
            </a:r>
            <a:r>
              <a:rPr lang="en-US" altLang="zh-TW" b="0"/>
              <a:t>: </a:t>
            </a:r>
            <a:r>
              <a:rPr lang="zh-TW" altLang="en-US" b="0"/>
              <a:t>操作流程、操作步驟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5302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720000"/>
          </a:xfrm>
        </p:spPr>
        <p:txBody>
          <a:bodyPr>
            <a:normAutofit/>
          </a:bodyPr>
          <a:lstStyle/>
          <a:p>
            <a:r>
              <a:rPr lang="en-US" altLang="zh-TW" b="0"/>
              <a:t>4.2 </a:t>
            </a:r>
            <a:r>
              <a:rPr lang="zh-TW" altLang="en-US" b="0"/>
              <a:t>情境</a:t>
            </a:r>
            <a:r>
              <a:rPr lang="en-US" altLang="zh-TW" b="0"/>
              <a:t>: </a:t>
            </a:r>
            <a:r>
              <a:rPr lang="zh-TW" altLang="en-US" b="0"/>
              <a:t>操作流程、操作步驟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5F20BF-6A22-4FAD-A365-29F6FDB7982C}"/>
              </a:ext>
            </a:extLst>
          </p:cNvPr>
          <p:cNvSpPr/>
          <p:nvPr/>
        </p:nvSpPr>
        <p:spPr>
          <a:xfrm>
            <a:off x="2095500" y="1576685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　　先將音符由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SDK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寫入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DDR,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按下中斷後將地址傳給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IP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IP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按下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start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後將得到地址中的音符寫入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並且撥放到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LED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上，根據</a:t>
            </a:r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</a:rPr>
              <a:t>Button</a:t>
            </a:r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</a:rPr>
              <a:t>按下後的結果給予蜂鳴器資料並鳴叫。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80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TO DO LIST</a:t>
            </a:r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173018" y="1514763"/>
            <a:ext cx="40455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1.DDR</a:t>
            </a:r>
            <a:r>
              <a:rPr lang="zh-TW" altLang="en-US"/>
              <a:t>寫資料</a:t>
            </a:r>
            <a:r>
              <a:rPr lang="en-US" altLang="zh-TW"/>
              <a:t>(PS)OK</a:t>
            </a:r>
          </a:p>
          <a:p>
            <a:r>
              <a:rPr lang="en-US" altLang="zh-TW"/>
              <a:t>2.DDR</a:t>
            </a:r>
            <a:r>
              <a:rPr lang="zh-TW" altLang="en-US"/>
              <a:t>讀資料</a:t>
            </a:r>
            <a:r>
              <a:rPr lang="en-US" altLang="zh-TW"/>
              <a:t>(PL)</a:t>
            </a:r>
            <a:r>
              <a:rPr lang="zh-TW" altLang="en-US"/>
              <a:t>取消功能</a:t>
            </a:r>
            <a:endParaRPr lang="en-US" altLang="zh-TW"/>
          </a:p>
          <a:p>
            <a:r>
              <a:rPr lang="zh-TW" altLang="en-US"/>
              <a:t>　</a:t>
            </a:r>
            <a:r>
              <a:rPr lang="en-US" altLang="zh-TW"/>
              <a:t>2-1.</a:t>
            </a:r>
            <a:r>
              <a:rPr lang="zh-TW" altLang="en-US"/>
              <a:t>讀取</a:t>
            </a:r>
            <a:r>
              <a:rPr lang="en-US" altLang="zh-TW"/>
              <a:t>DDR</a:t>
            </a:r>
            <a:r>
              <a:rPr lang="zh-TW" altLang="en-US"/>
              <a:t>資料</a:t>
            </a:r>
            <a:r>
              <a:rPr lang="en-US" altLang="zh-TW"/>
              <a:t>(ok)</a:t>
            </a:r>
          </a:p>
          <a:p>
            <a:r>
              <a:rPr lang="zh-TW" altLang="en-US"/>
              <a:t>　</a:t>
            </a:r>
            <a:r>
              <a:rPr lang="en-US" altLang="zh-TW"/>
              <a:t>2-2.</a:t>
            </a:r>
            <a:r>
              <a:rPr lang="zh-TW" altLang="en-US"/>
              <a:t>資料寫入</a:t>
            </a:r>
            <a:r>
              <a:rPr lang="en-US" altLang="zh-TW"/>
              <a:t>Bram(</a:t>
            </a:r>
            <a:r>
              <a:rPr lang="zh-TW" altLang="en-US"/>
              <a:t>先使用替代功能</a:t>
            </a:r>
            <a:r>
              <a:rPr lang="en-US" altLang="zh-TW"/>
              <a:t>)</a:t>
            </a:r>
          </a:p>
          <a:p>
            <a:r>
              <a:rPr lang="en-US" altLang="zh-TW"/>
              <a:t>3.</a:t>
            </a:r>
            <a:r>
              <a:rPr lang="zh-TW" altLang="en-US"/>
              <a:t>太鼓遊戲本體</a:t>
            </a:r>
            <a:endParaRPr lang="en-US" altLang="zh-TW"/>
          </a:p>
          <a:p>
            <a:r>
              <a:rPr lang="zh-TW" altLang="en-US"/>
              <a:t>　</a:t>
            </a:r>
            <a:r>
              <a:rPr lang="en-US" altLang="zh-TW"/>
              <a:t>3-1.</a:t>
            </a:r>
            <a:r>
              <a:rPr lang="zh-TW" altLang="en-US"/>
              <a:t>讀取</a:t>
            </a:r>
            <a:r>
              <a:rPr lang="en-US" altLang="zh-TW"/>
              <a:t>Bram</a:t>
            </a:r>
            <a:r>
              <a:rPr lang="zh-TW" altLang="en-US"/>
              <a:t>發射音符</a:t>
            </a:r>
            <a:r>
              <a:rPr lang="en-US" altLang="zh-TW"/>
              <a:t>(ok)</a:t>
            </a:r>
          </a:p>
          <a:p>
            <a:r>
              <a:rPr lang="zh-TW" altLang="en-US"/>
              <a:t>　</a:t>
            </a:r>
            <a:r>
              <a:rPr lang="en-US" altLang="zh-TW"/>
              <a:t>3-2.</a:t>
            </a:r>
            <a:r>
              <a:rPr lang="zh-TW" altLang="en-US"/>
              <a:t>音符到達位置時發聲</a:t>
            </a:r>
            <a:r>
              <a:rPr lang="en-US" altLang="zh-TW"/>
              <a:t>(OK)</a:t>
            </a:r>
          </a:p>
          <a:p>
            <a:r>
              <a:rPr lang="zh-TW" altLang="en-US"/>
              <a:t>　</a:t>
            </a:r>
            <a:r>
              <a:rPr lang="en-US" altLang="zh-TW"/>
              <a:t>3-3.</a:t>
            </a:r>
            <a:r>
              <a:rPr lang="zh-TW" altLang="en-US"/>
              <a:t>根據早晚打擊回傳中斷信號</a:t>
            </a:r>
            <a:r>
              <a:rPr lang="en-US" altLang="zh-TW"/>
              <a:t>(ok)</a:t>
            </a:r>
          </a:p>
          <a:p>
            <a:r>
              <a:rPr lang="zh-TW" altLang="en-US"/>
              <a:t>　</a:t>
            </a:r>
            <a:endParaRPr lang="en-US" altLang="zh-TW"/>
          </a:p>
          <a:p>
            <a:r>
              <a:rPr lang="en-US" altLang="zh-TW"/>
              <a:t>4.</a:t>
            </a:r>
            <a:r>
              <a:rPr lang="zh-TW" altLang="en-US"/>
              <a:t>蜂鳴器測試</a:t>
            </a:r>
            <a:r>
              <a:rPr lang="en-US" altLang="zh-TW"/>
              <a:t>(OK)</a:t>
            </a:r>
          </a:p>
          <a:p>
            <a:r>
              <a:rPr lang="zh-TW" altLang="en-US"/>
              <a:t>分</a:t>
            </a:r>
            <a:r>
              <a:rPr lang="en-US" altLang="zh-TW"/>
              <a:t>7</a:t>
            </a:r>
            <a:r>
              <a:rPr lang="zh-TW" altLang="en-US"/>
              <a:t>種音階</a:t>
            </a:r>
          </a:p>
        </p:txBody>
      </p:sp>
    </p:spTree>
    <p:extLst>
      <p:ext uri="{BB962C8B-B14F-4D97-AF65-F5344CB8AC3E}">
        <p14:creationId xmlns:p14="http://schemas.microsoft.com/office/powerpoint/2010/main" val="792885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9000"/>
            <a:ext cx="10515600" cy="720000"/>
          </a:xfrm>
        </p:spPr>
        <p:txBody>
          <a:bodyPr>
            <a:normAutofit fontScale="90000"/>
          </a:bodyPr>
          <a:lstStyle/>
          <a:p>
            <a:r>
              <a:rPr lang="en-US" altLang="zh-TW" b="0"/>
              <a:t>4.3 </a:t>
            </a:r>
            <a:r>
              <a:rPr lang="zh-TW" altLang="en-US" b="0"/>
              <a:t>為什麼要使用</a:t>
            </a:r>
            <a:r>
              <a:rPr lang="en-US" altLang="zh-TW" b="0"/>
              <a:t>SoC?</a:t>
            </a:r>
            <a:br>
              <a:rPr lang="en-US" altLang="zh-TW" b="0"/>
            </a:br>
            <a:r>
              <a:rPr lang="zh-TW" altLang="en-US" b="0"/>
              <a:t>特別是</a:t>
            </a:r>
            <a:r>
              <a:rPr lang="en-US" altLang="zh-TW" b="0"/>
              <a:t>platform-based SoC,</a:t>
            </a:r>
            <a:br>
              <a:rPr lang="en-US" altLang="zh-TW" b="0"/>
            </a:br>
            <a:r>
              <a:rPr lang="zh-TW" altLang="en-US" b="0"/>
              <a:t>以</a:t>
            </a:r>
            <a:r>
              <a:rPr lang="en-US" altLang="zh-TW" b="0"/>
              <a:t>AXI bus</a:t>
            </a:r>
            <a:r>
              <a:rPr lang="zh-TW" altLang="en-US" b="0"/>
              <a:t>為主角 </a:t>
            </a:r>
            <a:br>
              <a:rPr lang="en-US" altLang="zh-TW" b="0"/>
            </a:br>
            <a:r>
              <a:rPr lang="zh-TW" altLang="en-US" b="0"/>
              <a:t>說明整個資訊的流程</a:t>
            </a:r>
            <a:r>
              <a:rPr lang="en-US" altLang="zh-TW" b="0"/>
              <a:t>(</a:t>
            </a:r>
            <a:r>
              <a:rPr lang="zh-TW" altLang="en-US" b="0"/>
              <a:t>資料流</a:t>
            </a:r>
            <a:r>
              <a:rPr lang="en-US" altLang="zh-TW" b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333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720000"/>
          </a:xfrm>
        </p:spPr>
        <p:txBody>
          <a:bodyPr>
            <a:normAutofit/>
          </a:bodyPr>
          <a:lstStyle/>
          <a:p>
            <a:r>
              <a:rPr lang="en-US" altLang="zh-TW" b="0"/>
              <a:t>4.3 </a:t>
            </a:r>
            <a:r>
              <a:rPr lang="zh-TW" altLang="en-US" b="0"/>
              <a:t>為什麼要使用</a:t>
            </a:r>
            <a:r>
              <a:rPr lang="en-US" altLang="zh-TW" b="0"/>
              <a:t>SoC?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441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277299-8610-4660-86B9-EE584C56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/>
          <a:lstStyle/>
          <a:p>
            <a:r>
              <a:rPr lang="en-US" altLang="zh-TW" b="0"/>
              <a:t>4.3</a:t>
            </a:r>
            <a:r>
              <a:rPr lang="zh-TW" altLang="en-US" b="0"/>
              <a:t>資訊的流程</a:t>
            </a:r>
            <a:r>
              <a:rPr lang="en-US" altLang="zh-TW" b="0"/>
              <a:t>(</a:t>
            </a:r>
            <a:r>
              <a:rPr lang="zh-TW" altLang="en-US" b="0"/>
              <a:t>資料流</a:t>
            </a:r>
            <a:r>
              <a:rPr lang="en-US" altLang="zh-TW" b="0"/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F3D876-0542-4DF2-BFFE-A67D63FC05FF}"/>
              </a:ext>
            </a:extLst>
          </p:cNvPr>
          <p:cNvSpPr/>
          <p:nvPr/>
        </p:nvSpPr>
        <p:spPr>
          <a:xfrm>
            <a:off x="1449483" y="1688626"/>
            <a:ext cx="2434121" cy="37367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ＰＳ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en-US" altLang="zh-TW">
              <a:solidFill>
                <a:schemeClr val="tx1"/>
              </a:solidFill>
            </a:endParaRPr>
          </a:p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5D9450-CF02-4389-A485-B39A78019DF6}"/>
              </a:ext>
            </a:extLst>
          </p:cNvPr>
          <p:cNvSpPr/>
          <p:nvPr/>
        </p:nvSpPr>
        <p:spPr>
          <a:xfrm>
            <a:off x="5528615" y="1688626"/>
            <a:ext cx="5082623" cy="2856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ＰＬ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44A0EB-165B-41CA-8556-61E3685DE839}"/>
              </a:ext>
            </a:extLst>
          </p:cNvPr>
          <p:cNvSpPr/>
          <p:nvPr/>
        </p:nvSpPr>
        <p:spPr>
          <a:xfrm>
            <a:off x="5871513" y="2290174"/>
            <a:ext cx="1714441" cy="11569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ＡＸＩ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SmartConnect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</p:cNvCxnSpPr>
          <p:nvPr/>
        </p:nvCxnSpPr>
        <p:spPr>
          <a:xfrm flipH="1">
            <a:off x="3717595" y="3180265"/>
            <a:ext cx="2153918" cy="2059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6" y="2290174"/>
            <a:ext cx="1899139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ARM</a:t>
            </a: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pPr algn="r"/>
            <a:r>
              <a:rPr lang="en-US" altLang="zh-TW" dirty="0">
                <a:solidFill>
                  <a:schemeClr val="tx1"/>
                </a:solidFill>
              </a:rPr>
              <a:t>M_AXI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6A9FA023-0EA4-4E8C-95D2-3B89D642F1FD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9217121" y="3447086"/>
            <a:ext cx="1" cy="33551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443823AD-D695-4421-A7BF-2CC1DD6190D5}"/>
              </a:ext>
            </a:extLst>
          </p:cNvPr>
          <p:cNvSpPr/>
          <p:nvPr/>
        </p:nvSpPr>
        <p:spPr>
          <a:xfrm>
            <a:off x="8590669" y="3782597"/>
            <a:ext cx="1252904" cy="5583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Bram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7DD4B0E-0A30-44F2-B51A-651EB05D30E8}"/>
              </a:ext>
            </a:extLst>
          </p:cNvPr>
          <p:cNvCxnSpPr>
            <a:cxnSpLocks/>
          </p:cNvCxnSpPr>
          <p:nvPr/>
        </p:nvCxnSpPr>
        <p:spPr>
          <a:xfrm>
            <a:off x="7585954" y="2450236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7526582" y="340104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AXI-full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CC2E1F-8C4C-4D42-A5AA-557E509DE343}"/>
              </a:ext>
            </a:extLst>
          </p:cNvPr>
          <p:cNvSpPr/>
          <p:nvPr/>
        </p:nvSpPr>
        <p:spPr>
          <a:xfrm>
            <a:off x="8267552" y="2290173"/>
            <a:ext cx="1899139" cy="11569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Slave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太鼓</a:t>
            </a:r>
            <a:r>
              <a:rPr lang="en-US" altLang="zh-TW">
                <a:solidFill>
                  <a:schemeClr val="tx1"/>
                </a:solidFill>
              </a:rPr>
              <a:t>no</a:t>
            </a:r>
            <a:r>
              <a:rPr lang="zh-TW" altLang="en-US">
                <a:solidFill>
                  <a:schemeClr val="tx1"/>
                </a:solidFill>
              </a:rPr>
              <a:t>達</a:t>
            </a:r>
            <a:r>
              <a:rPr lang="zh-TW" altLang="en-US" dirty="0">
                <a:solidFill>
                  <a:schemeClr val="tx1"/>
                </a:solidFill>
              </a:rPr>
              <a:t>人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MASTER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31FB24F8-63AD-4A51-B490-F6A125362CDB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10166691" y="3207786"/>
            <a:ext cx="1138853" cy="1201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E3DE90A-E6CB-47FC-A3BC-C7194AFDE654}"/>
              </a:ext>
            </a:extLst>
          </p:cNvPr>
          <p:cNvSpPr txBox="1"/>
          <p:nvPr/>
        </p:nvSpPr>
        <p:spPr>
          <a:xfrm>
            <a:off x="11305544" y="2327874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B51F3E6-5EF1-4F83-8EC1-8C7C9F13B785}"/>
              </a:ext>
            </a:extLst>
          </p:cNvPr>
          <p:cNvSpPr txBox="1"/>
          <p:nvPr/>
        </p:nvSpPr>
        <p:spPr>
          <a:xfrm>
            <a:off x="11282503" y="278855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MUSIC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0304E04-6380-43F9-9276-DC07B04C83DD}"/>
              </a:ext>
            </a:extLst>
          </p:cNvPr>
          <p:cNvSpPr txBox="1"/>
          <p:nvPr/>
        </p:nvSpPr>
        <p:spPr>
          <a:xfrm>
            <a:off x="11305544" y="3035137"/>
            <a:ext cx="82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Button</a:t>
            </a:r>
            <a:endParaRPr lang="zh-TW" altLang="en-US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EA1FA6A-C513-4986-AD5E-494B391FF5DA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10166691" y="2508006"/>
            <a:ext cx="1138853" cy="4534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E3DE90A-E6CB-47FC-A3BC-C7194AFDE654}"/>
              </a:ext>
            </a:extLst>
          </p:cNvPr>
          <p:cNvSpPr txBox="1"/>
          <p:nvPr/>
        </p:nvSpPr>
        <p:spPr>
          <a:xfrm>
            <a:off x="4092346" y="21529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中斷</a:t>
            </a:r>
            <a:endParaRPr lang="en-US" altLang="zh-TW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A1FA6A-C513-4986-AD5E-494B391FF5DA}"/>
              </a:ext>
            </a:extLst>
          </p:cNvPr>
          <p:cNvCxnSpPr>
            <a:cxnSpLocks/>
          </p:cNvCxnSpPr>
          <p:nvPr/>
        </p:nvCxnSpPr>
        <p:spPr>
          <a:xfrm flipH="1">
            <a:off x="3717595" y="2508006"/>
            <a:ext cx="2135306" cy="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ABAA7D6D-E132-4BDE-A47B-F9FC71943E90}"/>
              </a:ext>
            </a:extLst>
          </p:cNvPr>
          <p:cNvSpPr/>
          <p:nvPr/>
        </p:nvSpPr>
        <p:spPr>
          <a:xfrm>
            <a:off x="1818457" y="4125449"/>
            <a:ext cx="1915680" cy="11569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Memory controller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7484198" y="2465310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D7DD4B0E-0A30-44F2-B51A-651EB05D30E8}"/>
              </a:ext>
            </a:extLst>
          </p:cNvPr>
          <p:cNvCxnSpPr>
            <a:cxnSpLocks/>
          </p:cNvCxnSpPr>
          <p:nvPr/>
        </p:nvCxnSpPr>
        <p:spPr>
          <a:xfrm>
            <a:off x="7596760" y="3322308"/>
            <a:ext cx="68159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cxnSpLocks/>
            <a:stCxn id="8" idx="2"/>
            <a:endCxn id="49" idx="3"/>
          </p:cNvCxnSpPr>
          <p:nvPr/>
        </p:nvCxnSpPr>
        <p:spPr>
          <a:xfrm rot="5400000">
            <a:off x="4603027" y="2578198"/>
            <a:ext cx="1256819" cy="2994597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53972E2-5A62-41F8-8E81-EDFC48428E5E}"/>
              </a:ext>
            </a:extLst>
          </p:cNvPr>
          <p:cNvSpPr txBox="1"/>
          <p:nvPr/>
        </p:nvSpPr>
        <p:spPr>
          <a:xfrm>
            <a:off x="5273639" y="4765807"/>
            <a:ext cx="347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AXI-full</a:t>
            </a:r>
          </a:p>
          <a:p>
            <a:r>
              <a:rPr lang="en-US" altLang="zh-TW"/>
              <a:t>(PL</a:t>
            </a:r>
            <a:r>
              <a:rPr lang="zh-TW" altLang="en-US"/>
              <a:t>作為</a:t>
            </a:r>
            <a:r>
              <a:rPr lang="en-US" altLang="zh-TW"/>
              <a:t>Master</a:t>
            </a:r>
            <a:r>
              <a:rPr lang="zh-TW" altLang="en-US"/>
              <a:t>讀取</a:t>
            </a:r>
            <a:r>
              <a:rPr lang="en-US" altLang="zh-TW"/>
              <a:t>DDR</a:t>
            </a:r>
            <a:r>
              <a:rPr lang="zh-TW" altLang="en-US"/>
              <a:t>資料</a:t>
            </a:r>
            <a:r>
              <a:rPr lang="en-US" altLang="zh-TW"/>
              <a:t>)</a:t>
            </a:r>
            <a:endParaRPr lang="zh-TW" altLang="en-US" dirty="0"/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  <a:stCxn id="49" idx="0"/>
            <a:endCxn id="28" idx="2"/>
          </p:cNvCxnSpPr>
          <p:nvPr/>
        </p:nvCxnSpPr>
        <p:spPr>
          <a:xfrm flipH="1" flipV="1">
            <a:off x="2768026" y="3447087"/>
            <a:ext cx="8271" cy="67836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C7B3B577-18A4-4318-B229-310753669CDC}"/>
              </a:ext>
            </a:extLst>
          </p:cNvPr>
          <p:cNvCxnSpPr>
            <a:cxnSpLocks/>
          </p:cNvCxnSpPr>
          <p:nvPr/>
        </p:nvCxnSpPr>
        <p:spPr>
          <a:xfrm flipH="1" flipV="1">
            <a:off x="2759754" y="5282361"/>
            <a:ext cx="8271" cy="67836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2265819" y="5883910"/>
            <a:ext cx="150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/>
              <a:t>DDR</a:t>
            </a:r>
            <a:r>
              <a:rPr lang="zh-TW" altLang="en-US"/>
              <a:t> </a:t>
            </a:r>
            <a:r>
              <a:rPr lang="en-US" altLang="zh-TW"/>
              <a:t>Memory 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C6C4088-F2C1-443E-B648-041998C21738}"/>
              </a:ext>
            </a:extLst>
          </p:cNvPr>
          <p:cNvSpPr txBox="1"/>
          <p:nvPr/>
        </p:nvSpPr>
        <p:spPr>
          <a:xfrm>
            <a:off x="11282503" y="2578781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LED</a:t>
            </a:r>
            <a:endParaRPr lang="zh-TW" altLang="en-US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611C556-D885-4995-8A61-861A42E4B5E0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0166691" y="2750107"/>
            <a:ext cx="1115812" cy="133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82987B5B-CBBB-4D59-92E4-9E8679AD9ED9}"/>
              </a:ext>
            </a:extLst>
          </p:cNvPr>
          <p:cNvCxnSpPr>
            <a:cxnSpLocks/>
          </p:cNvCxnSpPr>
          <p:nvPr/>
        </p:nvCxnSpPr>
        <p:spPr>
          <a:xfrm>
            <a:off x="10177024" y="2979906"/>
            <a:ext cx="1115812" cy="133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0ECFC17-20FA-45DB-94BC-F51D1B65F10C}"/>
              </a:ext>
            </a:extLst>
          </p:cNvPr>
          <p:cNvSpPr txBox="1"/>
          <p:nvPr/>
        </p:nvSpPr>
        <p:spPr>
          <a:xfrm>
            <a:off x="3937869" y="28578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給予設定資料</a:t>
            </a:r>
            <a:endParaRPr lang="en-US" altLang="zh-TW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951F937-5714-4767-9BA6-AC224460BB5E}"/>
              </a:ext>
            </a:extLst>
          </p:cNvPr>
          <p:cNvSpPr txBox="1"/>
          <p:nvPr/>
        </p:nvSpPr>
        <p:spPr>
          <a:xfrm>
            <a:off x="3943255" y="3190349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AXI-Lite</a:t>
            </a:r>
            <a:endParaRPr lang="zh-TW" altLang="en-US" dirty="0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DE9287C-4798-4230-9521-21C0D37112A8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170561" y="2868631"/>
            <a:ext cx="64789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CEBBDFD-20A5-4668-8150-73071E8970B8}"/>
              </a:ext>
            </a:extLst>
          </p:cNvPr>
          <p:cNvSpPr txBox="1"/>
          <p:nvPr/>
        </p:nvSpPr>
        <p:spPr>
          <a:xfrm>
            <a:off x="469600" y="2683963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URAT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91914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D267409-F46B-4FB1-840A-CCD1181BCF02}"/>
              </a:ext>
            </a:extLst>
          </p:cNvPr>
          <p:cNvSpPr/>
          <p:nvPr/>
        </p:nvSpPr>
        <p:spPr>
          <a:xfrm>
            <a:off x="5082688" y="1909607"/>
            <a:ext cx="2026624" cy="6803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57BFB3-D1E0-4D16-8D5F-5C8D4D815AD6}"/>
              </a:ext>
            </a:extLst>
          </p:cNvPr>
          <p:cNvSpPr/>
          <p:nvPr/>
        </p:nvSpPr>
        <p:spPr>
          <a:xfrm>
            <a:off x="2911285" y="3611834"/>
            <a:ext cx="1622573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SDK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寫入音符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B3CDB9-A014-43F1-BCF9-8BC9785CA294}"/>
              </a:ext>
            </a:extLst>
          </p:cNvPr>
          <p:cNvSpPr/>
          <p:nvPr/>
        </p:nvSpPr>
        <p:spPr>
          <a:xfrm>
            <a:off x="1652384" y="4802375"/>
            <a:ext cx="1622573" cy="86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UART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輸入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3F0F917-13E0-49AD-95A7-D293F5E2B315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flipH="1">
            <a:off x="3722572" y="2589969"/>
            <a:ext cx="2373428" cy="1021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68C10F8-D474-4A19-BC16-3F4FD47F6C0D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flipH="1">
            <a:off x="2463671" y="4148003"/>
            <a:ext cx="1258901" cy="654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918DC922-636C-413C-93BC-559643353CE9}"/>
              </a:ext>
            </a:extLst>
          </p:cNvPr>
          <p:cNvSpPr/>
          <p:nvPr/>
        </p:nvSpPr>
        <p:spPr>
          <a:xfrm>
            <a:off x="6640687" y="4802373"/>
            <a:ext cx="1403590" cy="86866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UART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顯示成績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AEEFBC1-D765-4825-A32B-180C625F8670}"/>
              </a:ext>
            </a:extLst>
          </p:cNvPr>
          <p:cNvSpPr/>
          <p:nvPr/>
        </p:nvSpPr>
        <p:spPr>
          <a:xfrm>
            <a:off x="3379883" y="4802374"/>
            <a:ext cx="1622573" cy="86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DDR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寫入資料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685AE742-1DA4-4986-A482-FA0F1F965F1C}"/>
              </a:ext>
            </a:extLst>
          </p:cNvPr>
          <p:cNvCxnSpPr>
            <a:cxnSpLocks/>
            <a:stCxn id="51" idx="2"/>
            <a:endCxn id="67" idx="0"/>
          </p:cNvCxnSpPr>
          <p:nvPr/>
        </p:nvCxnSpPr>
        <p:spPr>
          <a:xfrm>
            <a:off x="6261358" y="4148003"/>
            <a:ext cx="1081124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6967071E-3652-478B-880C-08AAD3031FE6}"/>
              </a:ext>
            </a:extLst>
          </p:cNvPr>
          <p:cNvCxnSpPr>
            <a:cxnSpLocks/>
            <a:stCxn id="5" idx="2"/>
            <a:endCxn id="68" idx="0"/>
          </p:cNvCxnSpPr>
          <p:nvPr/>
        </p:nvCxnSpPr>
        <p:spPr>
          <a:xfrm>
            <a:off x="3722572" y="4148003"/>
            <a:ext cx="468598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2">
            <a:extLst>
              <a:ext uri="{FF2B5EF4-FFF2-40B4-BE49-F238E27FC236}">
                <a16:creationId xmlns:a16="http://schemas.microsoft.com/office/drawing/2014/main" id="{FDFE3363-5265-4400-8D2B-F820E413CE64}"/>
              </a:ext>
            </a:extLst>
          </p:cNvPr>
          <p:cNvSpPr txBox="1">
            <a:spLocks/>
          </p:cNvSpPr>
          <p:nvPr/>
        </p:nvSpPr>
        <p:spPr>
          <a:xfrm>
            <a:off x="838199" y="273208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b="0"/>
              <a:t>breakdown</a:t>
            </a:r>
            <a:endParaRPr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F889B6-B415-45E4-A60A-62B3B59867AE}"/>
              </a:ext>
            </a:extLst>
          </p:cNvPr>
          <p:cNvSpPr/>
          <p:nvPr/>
        </p:nvSpPr>
        <p:spPr>
          <a:xfrm>
            <a:off x="5450071" y="3611834"/>
            <a:ext cx="1622573" cy="5361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中斷程式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493F852-AB45-4CEB-BA8A-CFDA3A679AE4}"/>
              </a:ext>
            </a:extLst>
          </p:cNvPr>
          <p:cNvCxnSpPr>
            <a:cxnSpLocks/>
            <a:stCxn id="2" idx="2"/>
            <a:endCxn id="51" idx="0"/>
          </p:cNvCxnSpPr>
          <p:nvPr/>
        </p:nvCxnSpPr>
        <p:spPr>
          <a:xfrm>
            <a:off x="6096000" y="2589969"/>
            <a:ext cx="165358" cy="1021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E33039B9-3A4E-4C0D-A2E9-4A94539D60F8}"/>
              </a:ext>
            </a:extLst>
          </p:cNvPr>
          <p:cNvSpPr/>
          <p:nvPr/>
        </p:nvSpPr>
        <p:spPr>
          <a:xfrm>
            <a:off x="5127605" y="4802373"/>
            <a:ext cx="1403590" cy="86866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端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成績更新時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接收資訊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0096D959-0B40-42E9-BC42-F5561A199169}"/>
              </a:ext>
            </a:extLst>
          </p:cNvPr>
          <p:cNvCxnSpPr>
            <a:cxnSpLocks/>
            <a:stCxn id="51" idx="2"/>
            <a:endCxn id="74" idx="0"/>
          </p:cNvCxnSpPr>
          <p:nvPr/>
        </p:nvCxnSpPr>
        <p:spPr>
          <a:xfrm flipH="1">
            <a:off x="5829400" y="4148003"/>
            <a:ext cx="431958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304AEE17-D5F9-4160-A3EB-95770CFE7AFC}"/>
              </a:ext>
            </a:extLst>
          </p:cNvPr>
          <p:cNvSpPr/>
          <p:nvPr/>
        </p:nvSpPr>
        <p:spPr>
          <a:xfrm>
            <a:off x="9632239" y="4802373"/>
            <a:ext cx="1403590" cy="86866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AXI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傳輸資料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作為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Master)</a:t>
            </a:r>
          </a:p>
        </p:txBody>
      </p: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E480CB45-12CA-4067-8B9A-A1DDF4D83445}"/>
              </a:ext>
            </a:extLst>
          </p:cNvPr>
          <p:cNvCxnSpPr>
            <a:cxnSpLocks/>
            <a:stCxn id="87" idx="2"/>
            <a:endCxn id="85" idx="0"/>
          </p:cNvCxnSpPr>
          <p:nvPr/>
        </p:nvCxnSpPr>
        <p:spPr>
          <a:xfrm>
            <a:off x="9252910" y="4148003"/>
            <a:ext cx="1081124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A92892AE-7B1B-4B39-8850-B0AC01C47A6C}"/>
              </a:ext>
            </a:extLst>
          </p:cNvPr>
          <p:cNvSpPr/>
          <p:nvPr/>
        </p:nvSpPr>
        <p:spPr>
          <a:xfrm>
            <a:off x="8441623" y="3611834"/>
            <a:ext cx="1622573" cy="53616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給予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設定資料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A0A28BD-8BDE-4CEF-BCE7-AA6D3985DAED}"/>
              </a:ext>
            </a:extLst>
          </p:cNvPr>
          <p:cNvCxnSpPr>
            <a:cxnSpLocks/>
            <a:stCxn id="2" idx="2"/>
            <a:endCxn id="87" idx="0"/>
          </p:cNvCxnSpPr>
          <p:nvPr/>
        </p:nvCxnSpPr>
        <p:spPr>
          <a:xfrm>
            <a:off x="6096000" y="2589969"/>
            <a:ext cx="3156910" cy="1021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A5E933D5-0627-41E5-8DF3-12B2C42A0BA9}"/>
              </a:ext>
            </a:extLst>
          </p:cNvPr>
          <p:cNvSpPr/>
          <p:nvPr/>
        </p:nvSpPr>
        <p:spPr>
          <a:xfrm>
            <a:off x="8119157" y="4802373"/>
            <a:ext cx="1403590" cy="86866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C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程式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寫好設定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5C0CDF4-3901-4A41-B949-76634ECCF0D3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8820952" y="4148003"/>
            <a:ext cx="431958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30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D267409-F46B-4FB1-840A-CCD1181BCF02}"/>
              </a:ext>
            </a:extLst>
          </p:cNvPr>
          <p:cNvSpPr/>
          <p:nvPr/>
        </p:nvSpPr>
        <p:spPr>
          <a:xfrm>
            <a:off x="5082688" y="1909607"/>
            <a:ext cx="2026624" cy="6803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57BFB3-D1E0-4D16-8D5F-5C8D4D815AD6}"/>
              </a:ext>
            </a:extLst>
          </p:cNvPr>
          <p:cNvSpPr/>
          <p:nvPr/>
        </p:nvSpPr>
        <p:spPr>
          <a:xfrm>
            <a:off x="1427244" y="2952411"/>
            <a:ext cx="1622573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讀取樂譜資料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按下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START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後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B3CDB9-A014-43F1-BCF9-8BC9785CA294}"/>
              </a:ext>
            </a:extLst>
          </p:cNvPr>
          <p:cNvSpPr/>
          <p:nvPr/>
        </p:nvSpPr>
        <p:spPr>
          <a:xfrm>
            <a:off x="168343" y="4142952"/>
            <a:ext cx="1622573" cy="86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讀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DDR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作為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Master)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3F0F917-13E0-49AD-95A7-D293F5E2B315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flipH="1">
            <a:off x="2238531" y="2589969"/>
            <a:ext cx="3857469" cy="362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68C10F8-D474-4A19-BC16-3F4FD47F6C0D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flipH="1">
            <a:off x="979630" y="3488580"/>
            <a:ext cx="1258901" cy="6543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918DC922-636C-413C-93BC-559643353CE9}"/>
              </a:ext>
            </a:extLst>
          </p:cNvPr>
          <p:cNvSpPr/>
          <p:nvPr/>
        </p:nvSpPr>
        <p:spPr>
          <a:xfrm>
            <a:off x="5460034" y="4142950"/>
            <a:ext cx="1403590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成績更新時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發出中斷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AEEFBC1-D765-4825-A32B-180C625F8670}"/>
              </a:ext>
            </a:extLst>
          </p:cNvPr>
          <p:cNvSpPr/>
          <p:nvPr/>
        </p:nvSpPr>
        <p:spPr>
          <a:xfrm>
            <a:off x="1895842" y="4142951"/>
            <a:ext cx="1622573" cy="86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寫入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資料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685AE742-1DA4-4986-A482-FA0F1F965F1C}"/>
              </a:ext>
            </a:extLst>
          </p:cNvPr>
          <p:cNvCxnSpPr>
            <a:cxnSpLocks/>
            <a:stCxn id="51" idx="2"/>
            <a:endCxn id="67" idx="0"/>
          </p:cNvCxnSpPr>
          <p:nvPr/>
        </p:nvCxnSpPr>
        <p:spPr>
          <a:xfrm>
            <a:off x="6078416" y="3488579"/>
            <a:ext cx="83413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6967071E-3652-478B-880C-08AAD3031FE6}"/>
              </a:ext>
            </a:extLst>
          </p:cNvPr>
          <p:cNvCxnSpPr>
            <a:cxnSpLocks/>
            <a:stCxn id="5" idx="2"/>
            <a:endCxn id="68" idx="0"/>
          </p:cNvCxnSpPr>
          <p:nvPr/>
        </p:nvCxnSpPr>
        <p:spPr>
          <a:xfrm>
            <a:off x="2238531" y="3488580"/>
            <a:ext cx="468598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2">
            <a:extLst>
              <a:ext uri="{FF2B5EF4-FFF2-40B4-BE49-F238E27FC236}">
                <a16:creationId xmlns:a16="http://schemas.microsoft.com/office/drawing/2014/main" id="{FDFE3363-5265-4400-8D2B-F820E413CE64}"/>
              </a:ext>
            </a:extLst>
          </p:cNvPr>
          <p:cNvSpPr txBox="1">
            <a:spLocks/>
          </p:cNvSpPr>
          <p:nvPr/>
        </p:nvSpPr>
        <p:spPr>
          <a:xfrm>
            <a:off x="838199" y="273208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b="0"/>
              <a:t>breakdown</a:t>
            </a:r>
            <a:endParaRPr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F889B6-B415-45E4-A60A-62B3B59867AE}"/>
              </a:ext>
            </a:extLst>
          </p:cNvPr>
          <p:cNvSpPr/>
          <p:nvPr/>
        </p:nvSpPr>
        <p:spPr>
          <a:xfrm>
            <a:off x="5267129" y="2952410"/>
            <a:ext cx="1622573" cy="5361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太鼓達人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493F852-AB45-4CEB-BA8A-CFDA3A679AE4}"/>
              </a:ext>
            </a:extLst>
          </p:cNvPr>
          <p:cNvCxnSpPr>
            <a:cxnSpLocks/>
            <a:stCxn id="2" idx="2"/>
            <a:endCxn id="51" idx="0"/>
          </p:cNvCxnSpPr>
          <p:nvPr/>
        </p:nvCxnSpPr>
        <p:spPr>
          <a:xfrm flipH="1">
            <a:off x="6078416" y="2589969"/>
            <a:ext cx="17584" cy="3624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E33039B9-3A4E-4C0D-A2E9-4A94539D60F8}"/>
              </a:ext>
            </a:extLst>
          </p:cNvPr>
          <p:cNvSpPr/>
          <p:nvPr/>
        </p:nvSpPr>
        <p:spPr>
          <a:xfrm>
            <a:off x="3718228" y="4142950"/>
            <a:ext cx="1699450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讀取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並顯示於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LED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0096D959-0B40-42E9-BC42-F5561A199169}"/>
              </a:ext>
            </a:extLst>
          </p:cNvPr>
          <p:cNvCxnSpPr>
            <a:cxnSpLocks/>
            <a:stCxn id="51" idx="2"/>
            <a:endCxn id="74" idx="0"/>
          </p:cNvCxnSpPr>
          <p:nvPr/>
        </p:nvCxnSpPr>
        <p:spPr>
          <a:xfrm flipH="1">
            <a:off x="4567953" y="3488579"/>
            <a:ext cx="1510463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F36CB67D-17BB-4FED-97A8-B311FE87C78B}"/>
              </a:ext>
            </a:extLst>
          </p:cNvPr>
          <p:cNvSpPr/>
          <p:nvPr/>
        </p:nvSpPr>
        <p:spPr>
          <a:xfrm>
            <a:off x="8815013" y="2952410"/>
            <a:ext cx="1622573" cy="53616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接收設定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5E0244E-7EDE-451C-AEEB-D2DE45478460}"/>
              </a:ext>
            </a:extLst>
          </p:cNvPr>
          <p:cNvSpPr/>
          <p:nvPr/>
        </p:nvSpPr>
        <p:spPr>
          <a:xfrm>
            <a:off x="8815013" y="4142950"/>
            <a:ext cx="1622573" cy="86866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讀資料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作為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Slave)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D80FA6D-4846-4AB7-B1A7-535CC8979AC6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6096000" y="2589969"/>
            <a:ext cx="3530300" cy="3624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8402549-F7E6-4554-AA51-1CC68C7D39F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9626300" y="3488579"/>
            <a:ext cx="0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0CA37AB1-406D-421E-9D94-0E8C14023DDC}"/>
              </a:ext>
            </a:extLst>
          </p:cNvPr>
          <p:cNvSpPr/>
          <p:nvPr/>
        </p:nvSpPr>
        <p:spPr>
          <a:xfrm>
            <a:off x="10542512" y="4142949"/>
            <a:ext cx="1622573" cy="86866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改變速度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4F37700-1071-4FFD-B81B-FF5F3B3E4E59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9626300" y="3488579"/>
            <a:ext cx="1727499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9FA51D27-F687-4E79-AE5E-07E823CE8D6C}"/>
              </a:ext>
            </a:extLst>
          </p:cNvPr>
          <p:cNvSpPr/>
          <p:nvPr/>
        </p:nvSpPr>
        <p:spPr>
          <a:xfrm>
            <a:off x="6928141" y="4142950"/>
            <a:ext cx="1699450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蜂鳴器發出音樂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3F3CAE1B-4712-4715-AFBE-0922880C967B}"/>
              </a:ext>
            </a:extLst>
          </p:cNvPr>
          <p:cNvCxnSpPr>
            <a:cxnSpLocks/>
            <a:stCxn id="51" idx="2"/>
            <a:endCxn id="39" idx="0"/>
          </p:cNvCxnSpPr>
          <p:nvPr/>
        </p:nvCxnSpPr>
        <p:spPr>
          <a:xfrm>
            <a:off x="6078416" y="3488579"/>
            <a:ext cx="1699450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26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分工表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173018" y="1514763"/>
            <a:ext cx="5087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1.DDR</a:t>
            </a:r>
            <a:r>
              <a:rPr lang="zh-TW" altLang="en-US"/>
              <a:t>寫資料</a:t>
            </a:r>
            <a:r>
              <a:rPr lang="en-US" altLang="zh-TW"/>
              <a:t>(PS)OK</a:t>
            </a:r>
            <a:r>
              <a:rPr lang="zh-TW" altLang="en-US">
                <a:solidFill>
                  <a:srgbClr val="FF0000"/>
                </a:solidFill>
                <a:latin typeface="Segoe UI Historic" panose="020B0502040204020203" pitchFamily="34" charset="0"/>
              </a:rPr>
              <a:t>曾梓維</a:t>
            </a:r>
            <a:endParaRPr lang="en-US" altLang="zh-TW"/>
          </a:p>
          <a:p>
            <a:r>
              <a:rPr lang="en-US" altLang="zh-TW"/>
              <a:t>2.DDR</a:t>
            </a:r>
            <a:r>
              <a:rPr lang="zh-TW" altLang="en-US"/>
              <a:t>讀資料</a:t>
            </a:r>
            <a:r>
              <a:rPr lang="en-US" altLang="zh-TW"/>
              <a:t>(PL)</a:t>
            </a:r>
            <a:r>
              <a:rPr lang="zh-TW" altLang="en-US"/>
              <a:t>取消功能</a:t>
            </a:r>
            <a:endParaRPr lang="en-US" altLang="zh-TW"/>
          </a:p>
          <a:p>
            <a:r>
              <a:rPr lang="zh-TW" altLang="en-US"/>
              <a:t>　</a:t>
            </a:r>
            <a:r>
              <a:rPr lang="en-US" altLang="zh-TW"/>
              <a:t>2-1.</a:t>
            </a:r>
            <a:r>
              <a:rPr lang="zh-TW" altLang="en-US"/>
              <a:t>讀取</a:t>
            </a:r>
            <a:r>
              <a:rPr lang="en-US" altLang="zh-TW"/>
              <a:t>DDR</a:t>
            </a:r>
            <a:r>
              <a:rPr lang="zh-TW" altLang="en-US"/>
              <a:t>資料</a:t>
            </a:r>
            <a:r>
              <a:rPr lang="en-US" altLang="zh-TW"/>
              <a:t>(ok)</a:t>
            </a:r>
            <a:r>
              <a:rPr lang="zh-TW" altLang="en-US">
                <a:solidFill>
                  <a:srgbClr val="FF0000"/>
                </a:solidFill>
                <a:latin typeface="Segoe UI Historic" panose="020B0502040204020203" pitchFamily="34" charset="0"/>
              </a:rPr>
              <a:t>曾梓維</a:t>
            </a:r>
            <a:endParaRPr lang="en-US" altLang="zh-TW"/>
          </a:p>
          <a:p>
            <a:r>
              <a:rPr lang="zh-TW" altLang="en-US"/>
              <a:t>　</a:t>
            </a:r>
            <a:r>
              <a:rPr lang="en-US" altLang="zh-TW"/>
              <a:t>2-2.</a:t>
            </a:r>
            <a:r>
              <a:rPr lang="zh-TW" altLang="en-US"/>
              <a:t>資料寫入</a:t>
            </a:r>
            <a:r>
              <a:rPr lang="en-US" altLang="zh-TW"/>
              <a:t>Bram(</a:t>
            </a:r>
            <a:r>
              <a:rPr lang="zh-TW" altLang="en-US"/>
              <a:t>測試中</a:t>
            </a:r>
            <a:r>
              <a:rPr lang="en-US" altLang="zh-TW"/>
              <a:t>)</a:t>
            </a:r>
          </a:p>
          <a:p>
            <a:endParaRPr lang="en-US" altLang="zh-TW"/>
          </a:p>
          <a:p>
            <a:r>
              <a:rPr lang="en-US" altLang="zh-TW"/>
              <a:t>3.</a:t>
            </a:r>
            <a:r>
              <a:rPr lang="zh-TW" altLang="en-US"/>
              <a:t>太鼓遊戲本體</a:t>
            </a:r>
            <a:endParaRPr lang="en-US" altLang="zh-TW"/>
          </a:p>
          <a:p>
            <a:r>
              <a:rPr lang="zh-TW" altLang="en-US"/>
              <a:t>　</a:t>
            </a:r>
            <a:r>
              <a:rPr lang="en-US" altLang="zh-TW"/>
              <a:t>3-1.</a:t>
            </a:r>
            <a:r>
              <a:rPr lang="zh-TW" altLang="en-US"/>
              <a:t>讀取</a:t>
            </a:r>
            <a:r>
              <a:rPr lang="en-US" altLang="zh-TW"/>
              <a:t>Bram</a:t>
            </a:r>
            <a:r>
              <a:rPr lang="zh-TW" altLang="en-US"/>
              <a:t>發射音符</a:t>
            </a:r>
            <a:r>
              <a:rPr lang="en-US" altLang="zh-TW"/>
              <a:t>(ok)</a:t>
            </a:r>
            <a:r>
              <a:rPr lang="zh-TW" altLang="en-US">
                <a:solidFill>
                  <a:srgbClr val="FF0000"/>
                </a:solidFill>
              </a:rPr>
              <a:t>何佳曄</a:t>
            </a:r>
            <a:endParaRPr lang="en-US" altLang="zh-TW"/>
          </a:p>
          <a:p>
            <a:r>
              <a:rPr lang="zh-TW" altLang="en-US"/>
              <a:t>　</a:t>
            </a:r>
            <a:r>
              <a:rPr lang="en-US" altLang="zh-TW"/>
              <a:t>3-2.</a:t>
            </a:r>
            <a:r>
              <a:rPr lang="zh-TW" altLang="en-US"/>
              <a:t>音符到達位置時發聲</a:t>
            </a:r>
            <a:r>
              <a:rPr lang="en-US" altLang="zh-TW"/>
              <a:t>(OK)</a:t>
            </a:r>
            <a:r>
              <a:rPr lang="zh-TW" altLang="en-US">
                <a:solidFill>
                  <a:srgbClr val="FF0000"/>
                </a:solidFill>
              </a:rPr>
              <a:t>何佳曄</a:t>
            </a:r>
            <a:endParaRPr lang="en-US" altLang="zh-TW"/>
          </a:p>
          <a:p>
            <a:r>
              <a:rPr lang="zh-TW" altLang="en-US"/>
              <a:t>　</a:t>
            </a:r>
            <a:r>
              <a:rPr lang="en-US" altLang="zh-TW"/>
              <a:t>3-3.</a:t>
            </a:r>
            <a:r>
              <a:rPr lang="zh-TW" altLang="en-US"/>
              <a:t>根據早晚打擊回傳中斷信號</a:t>
            </a:r>
            <a:r>
              <a:rPr lang="en-US" altLang="zh-TW"/>
              <a:t>(ok)</a:t>
            </a:r>
            <a:r>
              <a:rPr lang="zh-TW" altLang="en-US">
                <a:solidFill>
                  <a:srgbClr val="FF0000"/>
                </a:solidFill>
                <a:latin typeface="Segoe UI Historic" panose="020B0502040204020203" pitchFamily="34" charset="0"/>
              </a:rPr>
              <a:t>曾梓維</a:t>
            </a:r>
            <a:endParaRPr lang="en-US" altLang="zh-TW"/>
          </a:p>
          <a:p>
            <a:r>
              <a:rPr lang="zh-TW" altLang="en-US"/>
              <a:t>　</a:t>
            </a:r>
            <a:endParaRPr lang="en-US" altLang="zh-TW"/>
          </a:p>
          <a:p>
            <a:r>
              <a:rPr lang="en-US" altLang="zh-TW"/>
              <a:t>4.</a:t>
            </a:r>
            <a:r>
              <a:rPr lang="zh-TW" altLang="en-US"/>
              <a:t>蜂鳴器測試</a:t>
            </a:r>
            <a:r>
              <a:rPr lang="en-US" altLang="zh-TW"/>
              <a:t>(OK)</a:t>
            </a:r>
            <a:r>
              <a:rPr lang="zh-TW" altLang="en-US">
                <a:solidFill>
                  <a:srgbClr val="FF0000"/>
                </a:solidFill>
              </a:rPr>
              <a:t>何佳曄、</a:t>
            </a:r>
            <a:r>
              <a:rPr lang="zh-TW" altLang="en-US">
                <a:solidFill>
                  <a:srgbClr val="FF0000"/>
                </a:solidFill>
                <a:latin typeface="Segoe UI Historic" panose="020B0502040204020203" pitchFamily="34" charset="0"/>
              </a:rPr>
              <a:t>陳家豪</a:t>
            </a:r>
            <a:endParaRPr lang="en-US" altLang="zh-TW"/>
          </a:p>
          <a:p>
            <a:r>
              <a:rPr lang="zh-TW" altLang="en-US"/>
              <a:t>分</a:t>
            </a:r>
            <a:r>
              <a:rPr lang="en-US" altLang="zh-TW"/>
              <a:t>7</a:t>
            </a:r>
            <a:r>
              <a:rPr lang="zh-TW" altLang="en-US"/>
              <a:t>種音階</a:t>
            </a:r>
            <a:endParaRPr lang="en-US" altLang="zh-TW"/>
          </a:p>
          <a:p>
            <a:endParaRPr lang="en-US" altLang="zh-TW"/>
          </a:p>
          <a:p>
            <a:r>
              <a:rPr lang="zh-TW" altLang="en-US">
                <a:latin typeface="Segoe UI Historic" panose="020B0502040204020203" pitchFamily="34" charset="0"/>
              </a:rPr>
              <a:t>協助測試　</a:t>
            </a:r>
            <a:r>
              <a:rPr lang="zh-TW" altLang="en-US">
                <a:solidFill>
                  <a:srgbClr val="FF0000"/>
                </a:solidFill>
                <a:latin typeface="Segoe UI Historic" panose="020B0502040204020203" pitchFamily="34" charset="0"/>
              </a:rPr>
              <a:t>陳家豪</a:t>
            </a:r>
            <a:endParaRPr lang="en-US" altLang="zh-TW">
              <a:solidFill>
                <a:srgbClr val="FF0000"/>
              </a:solidFill>
            </a:endParaRP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63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D267409-F46B-4FB1-840A-CCD1181BCF02}"/>
              </a:ext>
            </a:extLst>
          </p:cNvPr>
          <p:cNvSpPr/>
          <p:nvPr/>
        </p:nvSpPr>
        <p:spPr>
          <a:xfrm>
            <a:off x="5082688" y="1909607"/>
            <a:ext cx="2026624" cy="6803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57BFB3-D1E0-4D16-8D5F-5C8D4D815AD6}"/>
              </a:ext>
            </a:extLst>
          </p:cNvPr>
          <p:cNvSpPr/>
          <p:nvPr/>
        </p:nvSpPr>
        <p:spPr>
          <a:xfrm>
            <a:off x="1374456" y="3879918"/>
            <a:ext cx="1622573" cy="5361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SDK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寫入音符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B3CDB9-A014-43F1-BCF9-8BC9785CA294}"/>
              </a:ext>
            </a:extLst>
          </p:cNvPr>
          <p:cNvSpPr/>
          <p:nvPr/>
        </p:nvSpPr>
        <p:spPr>
          <a:xfrm>
            <a:off x="458244" y="4743275"/>
            <a:ext cx="1622573" cy="86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UART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輸入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68C10F8-D474-4A19-BC16-3F4FD47F6C0D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flipH="1">
            <a:off x="1269531" y="4416087"/>
            <a:ext cx="916212" cy="327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918DC922-636C-413C-93BC-559643353CE9}"/>
              </a:ext>
            </a:extLst>
          </p:cNvPr>
          <p:cNvSpPr/>
          <p:nvPr/>
        </p:nvSpPr>
        <p:spPr>
          <a:xfrm>
            <a:off x="6496584" y="4802373"/>
            <a:ext cx="1403590" cy="86866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UART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顯示成績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AEEFBC1-D765-4825-A32B-180C625F8670}"/>
              </a:ext>
            </a:extLst>
          </p:cNvPr>
          <p:cNvSpPr/>
          <p:nvPr/>
        </p:nvSpPr>
        <p:spPr>
          <a:xfrm>
            <a:off x="2185743" y="4743274"/>
            <a:ext cx="1622573" cy="86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DDR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寫入資料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685AE742-1DA4-4986-A482-FA0F1F965F1C}"/>
              </a:ext>
            </a:extLst>
          </p:cNvPr>
          <p:cNvCxnSpPr>
            <a:cxnSpLocks/>
            <a:stCxn id="51" idx="2"/>
            <a:endCxn id="67" idx="0"/>
          </p:cNvCxnSpPr>
          <p:nvPr/>
        </p:nvCxnSpPr>
        <p:spPr>
          <a:xfrm>
            <a:off x="6117255" y="4148003"/>
            <a:ext cx="1081124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6967071E-3652-478B-880C-08AAD3031FE6}"/>
              </a:ext>
            </a:extLst>
          </p:cNvPr>
          <p:cNvCxnSpPr>
            <a:cxnSpLocks/>
            <a:stCxn id="5" idx="2"/>
            <a:endCxn id="68" idx="0"/>
          </p:cNvCxnSpPr>
          <p:nvPr/>
        </p:nvCxnSpPr>
        <p:spPr>
          <a:xfrm>
            <a:off x="2185743" y="4416087"/>
            <a:ext cx="811287" cy="3271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2">
            <a:extLst>
              <a:ext uri="{FF2B5EF4-FFF2-40B4-BE49-F238E27FC236}">
                <a16:creationId xmlns:a16="http://schemas.microsoft.com/office/drawing/2014/main" id="{FDFE3363-5265-4400-8D2B-F820E413CE64}"/>
              </a:ext>
            </a:extLst>
          </p:cNvPr>
          <p:cNvSpPr txBox="1">
            <a:spLocks/>
          </p:cNvSpPr>
          <p:nvPr/>
        </p:nvSpPr>
        <p:spPr>
          <a:xfrm>
            <a:off x="838199" y="273208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b="0"/>
              <a:t>breakdown</a:t>
            </a:r>
            <a:endParaRPr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F889B6-B415-45E4-A60A-62B3B59867AE}"/>
              </a:ext>
            </a:extLst>
          </p:cNvPr>
          <p:cNvSpPr/>
          <p:nvPr/>
        </p:nvSpPr>
        <p:spPr>
          <a:xfrm>
            <a:off x="5305968" y="3611834"/>
            <a:ext cx="1622573" cy="53616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中斷程式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493F852-AB45-4CEB-BA8A-CFDA3A679AE4}"/>
              </a:ext>
            </a:extLst>
          </p:cNvPr>
          <p:cNvCxnSpPr>
            <a:cxnSpLocks/>
            <a:stCxn id="2" idx="2"/>
            <a:endCxn id="51" idx="0"/>
          </p:cNvCxnSpPr>
          <p:nvPr/>
        </p:nvCxnSpPr>
        <p:spPr>
          <a:xfrm>
            <a:off x="6096000" y="2589969"/>
            <a:ext cx="21255" cy="1021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E33039B9-3A4E-4C0D-A2E9-4A94539D60F8}"/>
              </a:ext>
            </a:extLst>
          </p:cNvPr>
          <p:cNvSpPr/>
          <p:nvPr/>
        </p:nvSpPr>
        <p:spPr>
          <a:xfrm>
            <a:off x="4983502" y="4802373"/>
            <a:ext cx="1403590" cy="86866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端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成績更新時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接收資訊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0096D959-0B40-42E9-BC42-F5561A199169}"/>
              </a:ext>
            </a:extLst>
          </p:cNvPr>
          <p:cNvCxnSpPr>
            <a:cxnSpLocks/>
            <a:stCxn id="51" idx="2"/>
            <a:endCxn id="74" idx="0"/>
          </p:cNvCxnSpPr>
          <p:nvPr/>
        </p:nvCxnSpPr>
        <p:spPr>
          <a:xfrm flipH="1">
            <a:off x="5685297" y="4148003"/>
            <a:ext cx="431958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304AEE17-D5F9-4160-A3EB-95770CFE7AFC}"/>
              </a:ext>
            </a:extLst>
          </p:cNvPr>
          <p:cNvSpPr/>
          <p:nvPr/>
        </p:nvSpPr>
        <p:spPr>
          <a:xfrm>
            <a:off x="9632239" y="4802373"/>
            <a:ext cx="1403590" cy="86866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AXI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傳輸資料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作為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Master)</a:t>
            </a:r>
          </a:p>
        </p:txBody>
      </p: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E480CB45-12CA-4067-8B9A-A1DDF4D83445}"/>
              </a:ext>
            </a:extLst>
          </p:cNvPr>
          <p:cNvCxnSpPr>
            <a:cxnSpLocks/>
            <a:stCxn id="87" idx="2"/>
            <a:endCxn id="85" idx="0"/>
          </p:cNvCxnSpPr>
          <p:nvPr/>
        </p:nvCxnSpPr>
        <p:spPr>
          <a:xfrm>
            <a:off x="9252910" y="4148003"/>
            <a:ext cx="1081124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A92892AE-7B1B-4B39-8850-B0AC01C47A6C}"/>
              </a:ext>
            </a:extLst>
          </p:cNvPr>
          <p:cNvSpPr/>
          <p:nvPr/>
        </p:nvSpPr>
        <p:spPr>
          <a:xfrm>
            <a:off x="8441623" y="3611834"/>
            <a:ext cx="1622573" cy="53616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給予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設定資料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A0A28BD-8BDE-4CEF-BCE7-AA6D3985DAED}"/>
              </a:ext>
            </a:extLst>
          </p:cNvPr>
          <p:cNvCxnSpPr>
            <a:cxnSpLocks/>
            <a:stCxn id="2" idx="2"/>
            <a:endCxn id="87" idx="0"/>
          </p:cNvCxnSpPr>
          <p:nvPr/>
        </p:nvCxnSpPr>
        <p:spPr>
          <a:xfrm>
            <a:off x="6096000" y="2589969"/>
            <a:ext cx="3156910" cy="1021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A5E933D5-0627-41E5-8DF3-12B2C42A0BA9}"/>
              </a:ext>
            </a:extLst>
          </p:cNvPr>
          <p:cNvSpPr/>
          <p:nvPr/>
        </p:nvSpPr>
        <p:spPr>
          <a:xfrm>
            <a:off x="8119157" y="4802373"/>
            <a:ext cx="1403590" cy="86866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UART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輸入</a:t>
            </a: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設定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65C0CDF4-3901-4A41-B949-76634ECCF0D3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8820952" y="4148003"/>
            <a:ext cx="431958" cy="654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7A1C43CC-EF27-45B8-88ED-F6FC8C7DAA95}"/>
              </a:ext>
            </a:extLst>
          </p:cNvPr>
          <p:cNvSpPr/>
          <p:nvPr/>
        </p:nvSpPr>
        <p:spPr>
          <a:xfrm>
            <a:off x="298779" y="3611834"/>
            <a:ext cx="3873437" cy="2164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BC69222-DB4D-4CDA-819B-6FA3F96DA762}"/>
              </a:ext>
            </a:extLst>
          </p:cNvPr>
          <p:cNvSpPr txBox="1"/>
          <p:nvPr/>
        </p:nvSpPr>
        <p:spPr>
          <a:xfrm>
            <a:off x="369283" y="31295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rgbClr val="FF0000"/>
                </a:solidFill>
              </a:rPr>
              <a:t>紅字部分未完成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4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D267409-F46B-4FB1-840A-CCD1181BCF02}"/>
              </a:ext>
            </a:extLst>
          </p:cNvPr>
          <p:cNvSpPr/>
          <p:nvPr/>
        </p:nvSpPr>
        <p:spPr>
          <a:xfrm>
            <a:off x="5082688" y="1909607"/>
            <a:ext cx="2026624" cy="6803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PL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18DC922-636C-413C-93BC-559643353CE9}"/>
              </a:ext>
            </a:extLst>
          </p:cNvPr>
          <p:cNvSpPr/>
          <p:nvPr/>
        </p:nvSpPr>
        <p:spPr>
          <a:xfrm>
            <a:off x="2910859" y="4268032"/>
            <a:ext cx="1403590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成績更新時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,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發出中斷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685AE742-1DA4-4986-A482-FA0F1F965F1C}"/>
              </a:ext>
            </a:extLst>
          </p:cNvPr>
          <p:cNvCxnSpPr>
            <a:cxnSpLocks/>
            <a:stCxn id="51" idx="2"/>
            <a:endCxn id="67" idx="0"/>
          </p:cNvCxnSpPr>
          <p:nvPr/>
        </p:nvCxnSpPr>
        <p:spPr>
          <a:xfrm>
            <a:off x="3587900" y="3613661"/>
            <a:ext cx="24754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2">
            <a:extLst>
              <a:ext uri="{FF2B5EF4-FFF2-40B4-BE49-F238E27FC236}">
                <a16:creationId xmlns:a16="http://schemas.microsoft.com/office/drawing/2014/main" id="{FDFE3363-5265-4400-8D2B-F820E413CE64}"/>
              </a:ext>
            </a:extLst>
          </p:cNvPr>
          <p:cNvSpPr txBox="1">
            <a:spLocks/>
          </p:cNvSpPr>
          <p:nvPr/>
        </p:nvSpPr>
        <p:spPr>
          <a:xfrm>
            <a:off x="838199" y="273208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en-US" altLang="zh-TW" b="0"/>
              <a:t>breakdown</a:t>
            </a:r>
            <a:endParaRPr lang="zh-TW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4F889B6-B415-45E4-A60A-62B3B59867AE}"/>
              </a:ext>
            </a:extLst>
          </p:cNvPr>
          <p:cNvSpPr/>
          <p:nvPr/>
        </p:nvSpPr>
        <p:spPr>
          <a:xfrm>
            <a:off x="2776613" y="3077492"/>
            <a:ext cx="1622573" cy="53616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太鼓達人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493F852-AB45-4CEB-BA8A-CFDA3A679AE4}"/>
              </a:ext>
            </a:extLst>
          </p:cNvPr>
          <p:cNvCxnSpPr>
            <a:cxnSpLocks/>
            <a:stCxn id="2" idx="2"/>
            <a:endCxn id="51" idx="0"/>
          </p:cNvCxnSpPr>
          <p:nvPr/>
        </p:nvCxnSpPr>
        <p:spPr>
          <a:xfrm flipH="1">
            <a:off x="3587900" y="2589969"/>
            <a:ext cx="2508100" cy="487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E33039B9-3A4E-4C0D-A2E9-4A94539D60F8}"/>
              </a:ext>
            </a:extLst>
          </p:cNvPr>
          <p:cNvSpPr/>
          <p:nvPr/>
        </p:nvSpPr>
        <p:spPr>
          <a:xfrm>
            <a:off x="1169053" y="4268032"/>
            <a:ext cx="1699450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讀取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BRAM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並顯示於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LED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0096D959-0B40-42E9-BC42-F5561A199169}"/>
              </a:ext>
            </a:extLst>
          </p:cNvPr>
          <p:cNvCxnSpPr>
            <a:cxnSpLocks/>
            <a:stCxn id="51" idx="2"/>
            <a:endCxn id="74" idx="0"/>
          </p:cNvCxnSpPr>
          <p:nvPr/>
        </p:nvCxnSpPr>
        <p:spPr>
          <a:xfrm flipH="1">
            <a:off x="2018778" y="3613661"/>
            <a:ext cx="1569122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F36CB67D-17BB-4FED-97A8-B311FE87C78B}"/>
              </a:ext>
            </a:extLst>
          </p:cNvPr>
          <p:cNvSpPr/>
          <p:nvPr/>
        </p:nvSpPr>
        <p:spPr>
          <a:xfrm>
            <a:off x="8186642" y="3077491"/>
            <a:ext cx="1622573" cy="53616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接收設定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5E0244E-7EDE-451C-AEEB-D2DE45478460}"/>
              </a:ext>
            </a:extLst>
          </p:cNvPr>
          <p:cNvSpPr/>
          <p:nvPr/>
        </p:nvSpPr>
        <p:spPr>
          <a:xfrm>
            <a:off x="7320903" y="4268035"/>
            <a:ext cx="1622573" cy="86866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AXI</a:t>
            </a:r>
          </a:p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讀資料</a:t>
            </a:r>
            <a:endParaRPr lang="en-US" altLang="zh-TW" sz="160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/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作為</a:t>
            </a:r>
            <a:r>
              <a:rPr lang="en-US" altLang="zh-TW" sz="1600">
                <a:latin typeface="Times New Roman" panose="02020603050405020304" pitchFamily="18" charset="0"/>
                <a:ea typeface="標楷體" panose="03000509000000000000" pitchFamily="65" charset="-120"/>
              </a:rPr>
              <a:t>Slave)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D80FA6D-4846-4AB7-B1A7-535CC8979AC6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6096000" y="2589969"/>
            <a:ext cx="2901929" cy="487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8402549-F7E6-4554-AA51-1CC68C7D39F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8132190" y="3613660"/>
            <a:ext cx="865739" cy="654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0CA37AB1-406D-421E-9D94-0E8C14023DDC}"/>
              </a:ext>
            </a:extLst>
          </p:cNvPr>
          <p:cNvSpPr/>
          <p:nvPr/>
        </p:nvSpPr>
        <p:spPr>
          <a:xfrm>
            <a:off x="9048402" y="4268034"/>
            <a:ext cx="1622573" cy="86866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改變速度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4F37700-1071-4FFD-B81B-FF5F3B3E4E59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8997929" y="3613660"/>
            <a:ext cx="861760" cy="6543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9FA51D27-F687-4E79-AE5E-07E823CE8D6C}"/>
              </a:ext>
            </a:extLst>
          </p:cNvPr>
          <p:cNvSpPr/>
          <p:nvPr/>
        </p:nvSpPr>
        <p:spPr>
          <a:xfrm>
            <a:off x="4378966" y="4268032"/>
            <a:ext cx="1699450" cy="8686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latin typeface="Times New Roman" panose="02020603050405020304" pitchFamily="18" charset="0"/>
                <a:ea typeface="標楷體" panose="03000509000000000000" pitchFamily="65" charset="-120"/>
              </a:rPr>
              <a:t>蜂鳴器發出音樂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3F3CAE1B-4712-4715-AFBE-0922880C967B}"/>
              </a:ext>
            </a:extLst>
          </p:cNvPr>
          <p:cNvCxnSpPr>
            <a:cxnSpLocks/>
            <a:stCxn id="51" idx="2"/>
            <a:endCxn id="39" idx="0"/>
          </p:cNvCxnSpPr>
          <p:nvPr/>
        </p:nvCxnSpPr>
        <p:spPr>
          <a:xfrm>
            <a:off x="3587900" y="3613661"/>
            <a:ext cx="1640791" cy="654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8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E79413-771A-4201-8AEE-A6F4B5BD4260}"/>
              </a:ext>
            </a:extLst>
          </p:cNvPr>
          <p:cNvSpPr/>
          <p:nvPr/>
        </p:nvSpPr>
        <p:spPr>
          <a:xfrm>
            <a:off x="4901484" y="2301172"/>
            <a:ext cx="1343370" cy="91128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tint val="66000"/>
                  <a:satMod val="160000"/>
                </a:schemeClr>
              </a:gs>
              <a:gs pos="50000">
                <a:schemeClr val="accent5">
                  <a:lumMod val="75000"/>
                  <a:tint val="44500"/>
                  <a:satMod val="160000"/>
                </a:schemeClr>
              </a:gs>
              <a:gs pos="100000">
                <a:schemeClr val="accent5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遊戲開始後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發射音符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E794B7-16FC-4A0D-8768-B71D965B42FE}"/>
              </a:ext>
            </a:extLst>
          </p:cNvPr>
          <p:cNvSpPr/>
          <p:nvPr/>
        </p:nvSpPr>
        <p:spPr>
          <a:xfrm>
            <a:off x="2533389" y="2179459"/>
            <a:ext cx="1698846" cy="1154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ＰＬ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燒入後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遊戲開始</a:t>
            </a:r>
            <a:endParaRPr lang="en-US" altLang="zh-TW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1745D2-2C9A-4426-AAC0-9FFCC4BADE70}"/>
              </a:ext>
            </a:extLst>
          </p:cNvPr>
          <p:cNvSpPr/>
          <p:nvPr/>
        </p:nvSpPr>
        <p:spPr>
          <a:xfrm>
            <a:off x="6607411" y="2287836"/>
            <a:ext cx="1259013" cy="91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像素是否為</a:t>
            </a:r>
            <a:r>
              <a:rPr lang="en-US" altLang="zh-TW">
                <a:solidFill>
                  <a:schemeClr val="tx1"/>
                </a:solidFill>
              </a:rPr>
              <a:t>1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D632C3-2A89-4284-8909-FF77B388751B}"/>
              </a:ext>
            </a:extLst>
          </p:cNvPr>
          <p:cNvSpPr/>
          <p:nvPr/>
        </p:nvSpPr>
        <p:spPr>
          <a:xfrm>
            <a:off x="6607410" y="2287836"/>
            <a:ext cx="1705927" cy="91128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音符到達位置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3E35F4-68FA-4B42-BD26-8EB88C0901EE}"/>
              </a:ext>
            </a:extLst>
          </p:cNvPr>
          <p:cNvSpPr/>
          <p:nvPr/>
        </p:nvSpPr>
        <p:spPr>
          <a:xfrm>
            <a:off x="5889621" y="3667789"/>
            <a:ext cx="1343370" cy="77809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蜂鳴器發聲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3736BB-88D2-46E5-A3F4-F9B5DAE29845}"/>
              </a:ext>
            </a:extLst>
          </p:cNvPr>
          <p:cNvSpPr/>
          <p:nvPr/>
        </p:nvSpPr>
        <p:spPr>
          <a:xfrm>
            <a:off x="7460373" y="4740011"/>
            <a:ext cx="1705927" cy="91128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tint val="66000"/>
                  <a:satMod val="160000"/>
                </a:schemeClr>
              </a:gs>
              <a:gs pos="50000">
                <a:schemeClr val="accent4">
                  <a:lumMod val="75000"/>
                  <a:tint val="44500"/>
                  <a:satMod val="160000"/>
                </a:schemeClr>
              </a:gs>
              <a:gs pos="100000">
                <a:schemeClr val="accent4">
                  <a:lumMod val="75000"/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根據成績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en-US" altLang="zh-TW">
                <a:solidFill>
                  <a:schemeClr val="tx1"/>
                </a:solidFill>
              </a:rPr>
              <a:t>(</a:t>
            </a:r>
            <a:r>
              <a:rPr lang="zh-TW" altLang="en-US">
                <a:solidFill>
                  <a:schemeClr val="tx1"/>
                </a:solidFill>
              </a:rPr>
              <a:t>早晚或完美</a:t>
            </a:r>
            <a:r>
              <a:rPr lang="en-US" altLang="zh-TW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回傳中斷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8D987C1-2413-4FCF-92B9-399E6EAF2ED6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4232235" y="2756814"/>
            <a:ext cx="6692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1352730-A782-4A64-8F8A-2EFE7E447D6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6244854" y="2743478"/>
            <a:ext cx="362556" cy="13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AB32205-57C7-4DE4-8098-C44D5AD9E7C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561306" y="3199120"/>
            <a:ext cx="899068" cy="46866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7C6B1C1-D608-48AB-BBED-41F6E7FAF4E8}"/>
              </a:ext>
            </a:extLst>
          </p:cNvPr>
          <p:cNvCxnSpPr>
            <a:cxnSpLocks/>
            <a:stCxn id="44" idx="2"/>
            <a:endCxn id="10" idx="0"/>
          </p:cNvCxnSpPr>
          <p:nvPr/>
        </p:nvCxnSpPr>
        <p:spPr>
          <a:xfrm>
            <a:off x="8199963" y="4456008"/>
            <a:ext cx="113374" cy="28400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ACE7F596-B8DD-484C-BFF8-7F45028934F9}"/>
              </a:ext>
            </a:extLst>
          </p:cNvPr>
          <p:cNvSpPr/>
          <p:nvPr/>
        </p:nvSpPr>
        <p:spPr>
          <a:xfrm>
            <a:off x="7528278" y="3677918"/>
            <a:ext cx="1343370" cy="77809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</a:rPr>
              <a:t>判斷</a:t>
            </a:r>
            <a:endParaRPr lang="en-US" altLang="zh-TW">
              <a:solidFill>
                <a:schemeClr val="tx1"/>
              </a:solidFill>
            </a:endParaRPr>
          </a:p>
          <a:p>
            <a:pPr algn="ctr"/>
            <a:r>
              <a:rPr lang="zh-TW" altLang="en-US">
                <a:solidFill>
                  <a:schemeClr val="tx1"/>
                </a:solidFill>
              </a:rPr>
              <a:t>是否有打到</a:t>
            </a: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6956531-0A43-4C86-B75C-34AA90A759CA}"/>
              </a:ext>
            </a:extLst>
          </p:cNvPr>
          <p:cNvCxnSpPr>
            <a:cxnSpLocks/>
            <a:stCxn id="8" idx="2"/>
            <a:endCxn id="44" idx="0"/>
          </p:cNvCxnSpPr>
          <p:nvPr/>
        </p:nvCxnSpPr>
        <p:spPr>
          <a:xfrm>
            <a:off x="7460374" y="3199120"/>
            <a:ext cx="739589" cy="478798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0E7BDDE-7BA0-43FF-8DAA-052E89531D22}"/>
              </a:ext>
            </a:extLst>
          </p:cNvPr>
          <p:cNvSpPr txBox="1"/>
          <p:nvPr/>
        </p:nvSpPr>
        <p:spPr>
          <a:xfrm>
            <a:off x="4645810" y="1780722"/>
            <a:ext cx="422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1</a:t>
            </a:r>
            <a:r>
              <a:rPr lang="zh-TW" altLang="en-US"/>
              <a:t>會不停重複執行，不管２是否正在執行</a:t>
            </a:r>
          </a:p>
        </p:txBody>
      </p:sp>
      <p:sp>
        <p:nvSpPr>
          <p:cNvPr id="62" name="標題 1">
            <a:extLst>
              <a:ext uri="{FF2B5EF4-FFF2-40B4-BE49-F238E27FC236}">
                <a16:creationId xmlns:a16="http://schemas.microsoft.com/office/drawing/2014/main" id="{21E97F87-4357-4E7A-8BF5-A962D4EEAA8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/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195934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124750</TotalTime>
  <Words>1944</Words>
  <Application>Microsoft Office PowerPoint</Application>
  <PresentationFormat>寬螢幕</PresentationFormat>
  <Paragraphs>625</Paragraphs>
  <Slides>54</Slides>
  <Notes>43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3" baseType="lpstr">
      <vt:lpstr>游ゴシック</vt:lpstr>
      <vt:lpstr>微軟正黑體</vt:lpstr>
      <vt:lpstr>新細明體</vt:lpstr>
      <vt:lpstr>標楷體</vt:lpstr>
      <vt:lpstr>Arial</vt:lpstr>
      <vt:lpstr>Calibri</vt:lpstr>
      <vt:lpstr>Segoe UI Historic</vt:lpstr>
      <vt:lpstr>Times New Roman</vt:lpstr>
      <vt:lpstr>Office 佈景主題</vt:lpstr>
      <vt:lpstr> 系統晶片設計實習 AXI設計-太鼓達人</vt:lpstr>
      <vt:lpstr>遊戲玩法</vt:lpstr>
      <vt:lpstr>設備</vt:lpstr>
      <vt:lpstr>遊玩影片</vt:lpstr>
      <vt:lpstr>TO DO LIST</vt:lpstr>
      <vt:lpstr>分工表</vt:lpstr>
      <vt:lpstr>PowerPoint 簡報</vt:lpstr>
      <vt:lpstr>PowerPoint 簡報</vt:lpstr>
      <vt:lpstr>PowerPoint 簡報</vt:lpstr>
      <vt:lpstr>PowerPoint 簡報</vt:lpstr>
      <vt:lpstr>資訊的流程(資料流)</vt:lpstr>
      <vt:lpstr>替代方案</vt:lpstr>
      <vt:lpstr>PowerPoint 簡報</vt:lpstr>
      <vt:lpstr>TO DO LIST</vt:lpstr>
      <vt:lpstr>PowerPoint 簡報</vt:lpstr>
      <vt:lpstr>PowerPoint 簡報</vt:lpstr>
      <vt:lpstr>PowerPoint 簡報</vt:lpstr>
      <vt:lpstr>PowerPoint 簡報</vt:lpstr>
      <vt:lpstr>資訊的流程(資料流)</vt:lpstr>
      <vt:lpstr>資訊的流程(資料流)</vt:lpstr>
      <vt:lpstr>資訊的流程(資料流)</vt:lpstr>
      <vt:lpstr>資訊的流程(資料流)</vt:lpstr>
      <vt:lpstr>TO DO LIST</vt:lpstr>
      <vt:lpstr>影片</vt:lpstr>
      <vt:lpstr>包IP，IP可以透過AXI bus傳遞資料</vt:lpstr>
      <vt:lpstr>包IP，IP可以透過AXI bus傳遞資料</vt:lpstr>
      <vt:lpstr>包IP，IP可以透過AXI bus傳遞資料</vt:lpstr>
      <vt:lpstr>包IP，IP可以透過AXI bus傳遞資料</vt:lpstr>
      <vt:lpstr>包IP，IP可以透過AXI bus傳遞資料</vt:lpstr>
      <vt:lpstr>包IP，IP可以透過AXI bus傳遞資料</vt:lpstr>
      <vt:lpstr>包IP，IP可以透過AXI bus傳遞資料</vt:lpstr>
      <vt:lpstr>包IP，IP可以透過AXI bus傳遞資料</vt:lpstr>
      <vt:lpstr>包IP，IP可以透過AXI bus傳遞資料</vt:lpstr>
      <vt:lpstr>包IP，IP可以透過AXI bus傳遞資料</vt:lpstr>
      <vt:lpstr>包IP，IP可以透過AXI bus傳遞資料</vt:lpstr>
      <vt:lpstr>包IP，IP可以透過AXI bus傳遞資料</vt:lpstr>
      <vt:lpstr>2. IP會產生中斷IRQ訊號</vt:lpstr>
      <vt:lpstr>2.1 IRQ的編號</vt:lpstr>
      <vt:lpstr>2.2 GIC的mask暫存器</vt:lpstr>
      <vt:lpstr>2.2中斷編號站存器</vt:lpstr>
      <vt:lpstr>2.2 pending暫存器地址</vt:lpstr>
      <vt:lpstr>2.2 IP資料暫存器</vt:lpstr>
      <vt:lpstr>3. CPU功能</vt:lpstr>
      <vt:lpstr>3. CPU功能</vt:lpstr>
      <vt:lpstr>3. ISR(interrupt service routine)功能</vt:lpstr>
      <vt:lpstr>4. 期末專案做什麼?</vt:lpstr>
      <vt:lpstr>4.1 需求規格: 功能、效能、介面、使用限制(環境)</vt:lpstr>
      <vt:lpstr>PowerPoint 簡報</vt:lpstr>
      <vt:lpstr>4.2 情境: 操作流程、操作步驟</vt:lpstr>
      <vt:lpstr>4.3 為什麼要使用SoC? 特別是platform-based SoC, 以AXI bus為主角  說明整個資訊的流程(資料流)</vt:lpstr>
      <vt:lpstr>4.3 為什麼要使用SoC?</vt:lpstr>
      <vt:lpstr>4.3資訊的流程(資料流)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光流影像處理</dc:title>
  <dc:creator>User</dc:creator>
  <cp:lastModifiedBy>曾梓維</cp:lastModifiedBy>
  <cp:revision>2122</cp:revision>
  <dcterms:created xsi:type="dcterms:W3CDTF">2019-03-11T13:47:46Z</dcterms:created>
  <dcterms:modified xsi:type="dcterms:W3CDTF">2022-06-30T14:12:38Z</dcterms:modified>
</cp:coreProperties>
</file>